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14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Lst>
  <p:sldSz cx="14630400" cy="8229600"/>
  <p:notesSz cx="8229600" cy="14630400"/>
  <p:embeddedFontLst>
    <p:embeddedFont>
      <p:font typeface="Instrument Sans Medium" charset="0"/>
      <p:regular r:id="rId15"/>
    </p:embeddedFont>
    <p:embeddedFont>
      <p:font typeface="Calibri" pitchFamily="34" charset="0"/>
      <p:regular r:id="rId16"/>
      <p:bold r:id="rId17"/>
      <p:italic r:id="rId18"/>
      <p:boldItalic r:id="rId19"/>
    </p:embeddedFont>
    <p:embeddedFont>
      <p:font typeface="Century Gothic" pitchFamily="34" charset="0"/>
      <p:regular r:id="rId20"/>
      <p:bold r:id="rId21"/>
      <p:italic r:id="rId22"/>
      <p:boldItalic r:id="rId23"/>
    </p:embeddedFont>
    <p:embeddedFont>
      <p:font typeface="Palatino Linotype" pitchFamily="18" charset="0"/>
      <p:regular r:id="rId24"/>
      <p:bold r:id="rId25"/>
      <p:italic r:id="rId26"/>
      <p:boldItalic r:id="rId27"/>
    </p:embeddedFont>
    <p:embeddedFont>
      <p:font typeface="Instrument Sans Semi Bold" charset="0"/>
      <p:regular r:id="rId28"/>
    </p:embeddedFont>
    <p:embeddedFont>
      <p:font typeface="Instrument Sans"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83BF2-2CAB-4C2F-8D8D-3873B313273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15A788EF-13D3-488E-ABDE-4A626F1D0DF8}">
      <dgm:prSet phldrT="[Text]"/>
      <dgm:spPr/>
      <dgm:t>
        <a:bodyPr/>
        <a:lstStyle/>
        <a:p>
          <a:r>
            <a:rPr lang="en-US" dirty="0" smtClean="0"/>
            <a:t>Data Collection </a:t>
          </a:r>
          <a:endParaRPr lang="en-IN" dirty="0"/>
        </a:p>
      </dgm:t>
    </dgm:pt>
    <dgm:pt modelId="{675F2482-5FC4-443E-83A2-D2C90D6669B1}" type="parTrans" cxnId="{F3EDA8BB-541D-4179-AC29-EC23F33357E5}">
      <dgm:prSet/>
      <dgm:spPr/>
      <dgm:t>
        <a:bodyPr/>
        <a:lstStyle/>
        <a:p>
          <a:endParaRPr lang="en-IN"/>
        </a:p>
      </dgm:t>
    </dgm:pt>
    <dgm:pt modelId="{51187526-6F3E-4111-8163-D5A0C35A116E}" type="sibTrans" cxnId="{F3EDA8BB-541D-4179-AC29-EC23F33357E5}">
      <dgm:prSet/>
      <dgm:spPr/>
      <dgm:t>
        <a:bodyPr/>
        <a:lstStyle/>
        <a:p>
          <a:endParaRPr lang="en-IN"/>
        </a:p>
      </dgm:t>
    </dgm:pt>
    <dgm:pt modelId="{4613CF5A-8106-4814-B3D7-8E9AAA1066C1}">
      <dgm:prSet phldrT="[Text]"/>
      <dgm:spPr/>
      <dgm:t>
        <a:bodyPr/>
        <a:lstStyle/>
        <a:p>
          <a:r>
            <a:rPr lang="en-US" dirty="0" smtClean="0"/>
            <a:t>Data Preprocessing</a:t>
          </a:r>
          <a:endParaRPr lang="en-IN" dirty="0"/>
        </a:p>
      </dgm:t>
    </dgm:pt>
    <dgm:pt modelId="{8CF8CCF6-C0F3-465A-84D1-2F342E2799A1}" type="parTrans" cxnId="{19A6AA78-02ED-4387-BE32-79341207BC60}">
      <dgm:prSet/>
      <dgm:spPr/>
      <dgm:t>
        <a:bodyPr/>
        <a:lstStyle/>
        <a:p>
          <a:endParaRPr lang="en-IN"/>
        </a:p>
      </dgm:t>
    </dgm:pt>
    <dgm:pt modelId="{92882A53-4F6A-484D-A6C6-9D2E7E22B262}" type="sibTrans" cxnId="{19A6AA78-02ED-4387-BE32-79341207BC60}">
      <dgm:prSet/>
      <dgm:spPr/>
      <dgm:t>
        <a:bodyPr/>
        <a:lstStyle/>
        <a:p>
          <a:endParaRPr lang="en-IN"/>
        </a:p>
      </dgm:t>
    </dgm:pt>
    <dgm:pt modelId="{08F40B69-4CAF-4DFA-B721-030E7F6A7F87}">
      <dgm:prSet phldrT="[Text]"/>
      <dgm:spPr/>
      <dgm:t>
        <a:bodyPr/>
        <a:lstStyle/>
        <a:p>
          <a:r>
            <a:rPr lang="en-US" dirty="0" smtClean="0"/>
            <a:t>Machine Learning </a:t>
          </a:r>
          <a:endParaRPr lang="en-IN" dirty="0"/>
        </a:p>
      </dgm:t>
    </dgm:pt>
    <dgm:pt modelId="{23C65C17-EEF3-4A83-B98F-07795598C1E2}" type="parTrans" cxnId="{8D7FD4A9-7468-4CF5-8B65-70DF5D77DC66}">
      <dgm:prSet/>
      <dgm:spPr/>
      <dgm:t>
        <a:bodyPr/>
        <a:lstStyle/>
        <a:p>
          <a:endParaRPr lang="en-IN"/>
        </a:p>
      </dgm:t>
    </dgm:pt>
    <dgm:pt modelId="{33998F31-8F4B-4D26-925A-3E46C2D3C524}" type="sibTrans" cxnId="{8D7FD4A9-7468-4CF5-8B65-70DF5D77DC66}">
      <dgm:prSet/>
      <dgm:spPr/>
      <dgm:t>
        <a:bodyPr/>
        <a:lstStyle/>
        <a:p>
          <a:endParaRPr lang="en-IN"/>
        </a:p>
      </dgm:t>
    </dgm:pt>
    <dgm:pt modelId="{C3FBA39E-0DF2-4C23-BF26-8B14ACCE291C}">
      <dgm:prSet phldrT="[Text]"/>
      <dgm:spPr/>
      <dgm:t>
        <a:bodyPr/>
        <a:lstStyle/>
        <a:p>
          <a:r>
            <a:rPr lang="en-US" dirty="0" smtClean="0"/>
            <a:t>Backend Development</a:t>
          </a:r>
          <a:endParaRPr lang="en-IN" dirty="0"/>
        </a:p>
      </dgm:t>
    </dgm:pt>
    <dgm:pt modelId="{E1B65646-C358-4CA9-933B-BE950B994D35}" type="parTrans" cxnId="{E03A024A-9513-403A-9F91-BD0D0F865938}">
      <dgm:prSet/>
      <dgm:spPr/>
      <dgm:t>
        <a:bodyPr/>
        <a:lstStyle/>
        <a:p>
          <a:endParaRPr lang="en-IN"/>
        </a:p>
      </dgm:t>
    </dgm:pt>
    <dgm:pt modelId="{0F6BCDB9-8179-4349-9595-49BC5FEECB43}" type="sibTrans" cxnId="{E03A024A-9513-403A-9F91-BD0D0F865938}">
      <dgm:prSet/>
      <dgm:spPr/>
      <dgm:t>
        <a:bodyPr/>
        <a:lstStyle/>
        <a:p>
          <a:endParaRPr lang="en-IN"/>
        </a:p>
      </dgm:t>
    </dgm:pt>
    <dgm:pt modelId="{D767F87C-AC74-4A80-8B78-5B93BC5B023A}">
      <dgm:prSet phldrT="[Text]"/>
      <dgm:spPr/>
      <dgm:t>
        <a:bodyPr/>
        <a:lstStyle/>
        <a:p>
          <a:r>
            <a:rPr lang="en-US" dirty="0" smtClean="0"/>
            <a:t>Features Extraction </a:t>
          </a:r>
          <a:endParaRPr lang="en-IN" dirty="0"/>
        </a:p>
      </dgm:t>
    </dgm:pt>
    <dgm:pt modelId="{8C5D568C-F443-4798-9267-70424437A4A0}" type="parTrans" cxnId="{74B4A1BE-B6FB-47F1-BDA9-6119313FA1A1}">
      <dgm:prSet/>
      <dgm:spPr/>
      <dgm:t>
        <a:bodyPr/>
        <a:lstStyle/>
        <a:p>
          <a:endParaRPr lang="en-IN"/>
        </a:p>
      </dgm:t>
    </dgm:pt>
    <dgm:pt modelId="{C1C65D8C-3F6D-46D1-A7EB-E21DFEAAADBC}" type="sibTrans" cxnId="{74B4A1BE-B6FB-47F1-BDA9-6119313FA1A1}">
      <dgm:prSet/>
      <dgm:spPr/>
      <dgm:t>
        <a:bodyPr/>
        <a:lstStyle/>
        <a:p>
          <a:endParaRPr lang="en-IN"/>
        </a:p>
      </dgm:t>
    </dgm:pt>
    <dgm:pt modelId="{502FDE4A-61BF-42DC-811B-BF2AB23C2572}">
      <dgm:prSet phldrT="[Text]"/>
      <dgm:spPr/>
      <dgm:t>
        <a:bodyPr/>
        <a:lstStyle/>
        <a:p>
          <a:r>
            <a:rPr lang="en-US" dirty="0" smtClean="0"/>
            <a:t>Application Development</a:t>
          </a:r>
          <a:endParaRPr lang="en-IN" dirty="0"/>
        </a:p>
      </dgm:t>
    </dgm:pt>
    <dgm:pt modelId="{0D236323-6974-44A9-9EA7-0B12E1B1B009}" type="parTrans" cxnId="{B235B8A6-0A53-4D1F-AA37-F5D5B75EBF00}">
      <dgm:prSet/>
      <dgm:spPr/>
      <dgm:t>
        <a:bodyPr/>
        <a:lstStyle/>
        <a:p>
          <a:endParaRPr lang="en-IN"/>
        </a:p>
      </dgm:t>
    </dgm:pt>
    <dgm:pt modelId="{C2D0A12F-6F48-44AF-92DC-423300A37BD0}" type="sibTrans" cxnId="{B235B8A6-0A53-4D1F-AA37-F5D5B75EBF00}">
      <dgm:prSet/>
      <dgm:spPr/>
      <dgm:t>
        <a:bodyPr/>
        <a:lstStyle/>
        <a:p>
          <a:endParaRPr lang="en-IN"/>
        </a:p>
      </dgm:t>
    </dgm:pt>
    <dgm:pt modelId="{7A41859B-4532-495A-9076-4981BFE6BE09}" type="pres">
      <dgm:prSet presAssocID="{64183BF2-2CAB-4C2F-8D8D-3873B3132736}" presName="cycle" presStyleCnt="0">
        <dgm:presLayoutVars>
          <dgm:dir/>
          <dgm:resizeHandles val="exact"/>
        </dgm:presLayoutVars>
      </dgm:prSet>
      <dgm:spPr/>
    </dgm:pt>
    <dgm:pt modelId="{711C73CB-195F-4208-83C8-6E600B2F93F9}" type="pres">
      <dgm:prSet presAssocID="{15A788EF-13D3-488E-ABDE-4A626F1D0DF8}" presName="node" presStyleLbl="node1" presStyleIdx="0" presStyleCnt="6">
        <dgm:presLayoutVars>
          <dgm:bulletEnabled val="1"/>
        </dgm:presLayoutVars>
      </dgm:prSet>
      <dgm:spPr/>
      <dgm:t>
        <a:bodyPr/>
        <a:lstStyle/>
        <a:p>
          <a:endParaRPr lang="en-IN"/>
        </a:p>
      </dgm:t>
    </dgm:pt>
    <dgm:pt modelId="{F7FF0A97-7DC8-4660-B6A5-1B74244906E2}" type="pres">
      <dgm:prSet presAssocID="{51187526-6F3E-4111-8163-D5A0C35A116E}" presName="sibTrans" presStyleLbl="sibTrans2D1" presStyleIdx="0" presStyleCnt="6"/>
      <dgm:spPr/>
    </dgm:pt>
    <dgm:pt modelId="{308E4470-6811-4EB9-92A5-96758004643D}" type="pres">
      <dgm:prSet presAssocID="{51187526-6F3E-4111-8163-D5A0C35A116E}" presName="connectorText" presStyleLbl="sibTrans2D1" presStyleIdx="0" presStyleCnt="6"/>
      <dgm:spPr/>
    </dgm:pt>
    <dgm:pt modelId="{DDEA9E4D-B70B-420F-88AD-83DCD8B161B7}" type="pres">
      <dgm:prSet presAssocID="{4613CF5A-8106-4814-B3D7-8E9AAA1066C1}" presName="node" presStyleLbl="node1" presStyleIdx="1" presStyleCnt="6">
        <dgm:presLayoutVars>
          <dgm:bulletEnabled val="1"/>
        </dgm:presLayoutVars>
      </dgm:prSet>
      <dgm:spPr/>
    </dgm:pt>
    <dgm:pt modelId="{D15B75B4-9F85-434D-B83D-14842534384A}" type="pres">
      <dgm:prSet presAssocID="{92882A53-4F6A-484D-A6C6-9D2E7E22B262}" presName="sibTrans" presStyleLbl="sibTrans2D1" presStyleIdx="1" presStyleCnt="6"/>
      <dgm:spPr/>
    </dgm:pt>
    <dgm:pt modelId="{E8A24363-671C-4BD6-A8A9-9709D748F9CC}" type="pres">
      <dgm:prSet presAssocID="{92882A53-4F6A-484D-A6C6-9D2E7E22B262}" presName="connectorText" presStyleLbl="sibTrans2D1" presStyleIdx="1" presStyleCnt="6"/>
      <dgm:spPr/>
    </dgm:pt>
    <dgm:pt modelId="{37AD6E97-7268-4FD5-993A-6F114C45ED2A}" type="pres">
      <dgm:prSet presAssocID="{D767F87C-AC74-4A80-8B78-5B93BC5B023A}" presName="node" presStyleLbl="node1" presStyleIdx="2" presStyleCnt="6">
        <dgm:presLayoutVars>
          <dgm:bulletEnabled val="1"/>
        </dgm:presLayoutVars>
      </dgm:prSet>
      <dgm:spPr/>
    </dgm:pt>
    <dgm:pt modelId="{B274C1F0-AEF5-4DF1-990E-53713388B4DD}" type="pres">
      <dgm:prSet presAssocID="{C1C65D8C-3F6D-46D1-A7EB-E21DFEAAADBC}" presName="sibTrans" presStyleLbl="sibTrans2D1" presStyleIdx="2" presStyleCnt="6"/>
      <dgm:spPr/>
    </dgm:pt>
    <dgm:pt modelId="{3A8D58E0-007C-4DEB-B252-0ED6C141E3D4}" type="pres">
      <dgm:prSet presAssocID="{C1C65D8C-3F6D-46D1-A7EB-E21DFEAAADBC}" presName="connectorText" presStyleLbl="sibTrans2D1" presStyleIdx="2" presStyleCnt="6"/>
      <dgm:spPr/>
    </dgm:pt>
    <dgm:pt modelId="{887DBF8A-26D2-4591-9812-2950AFDA954B}" type="pres">
      <dgm:prSet presAssocID="{08F40B69-4CAF-4DFA-B721-030E7F6A7F87}" presName="node" presStyleLbl="node1" presStyleIdx="3" presStyleCnt="6">
        <dgm:presLayoutVars>
          <dgm:bulletEnabled val="1"/>
        </dgm:presLayoutVars>
      </dgm:prSet>
      <dgm:spPr/>
    </dgm:pt>
    <dgm:pt modelId="{88BB5F78-AD83-4F2F-B5D2-700FF2C3DCAF}" type="pres">
      <dgm:prSet presAssocID="{33998F31-8F4B-4D26-925A-3E46C2D3C524}" presName="sibTrans" presStyleLbl="sibTrans2D1" presStyleIdx="3" presStyleCnt="6"/>
      <dgm:spPr/>
    </dgm:pt>
    <dgm:pt modelId="{F05CB0F8-E491-43C8-A6EE-26B291B3EA66}" type="pres">
      <dgm:prSet presAssocID="{33998F31-8F4B-4D26-925A-3E46C2D3C524}" presName="connectorText" presStyleLbl="sibTrans2D1" presStyleIdx="3" presStyleCnt="6"/>
      <dgm:spPr/>
    </dgm:pt>
    <dgm:pt modelId="{BE550DC3-448A-4674-8AF6-74E81C2B042E}" type="pres">
      <dgm:prSet presAssocID="{C3FBA39E-0DF2-4C23-BF26-8B14ACCE291C}" presName="node" presStyleLbl="node1" presStyleIdx="4" presStyleCnt="6">
        <dgm:presLayoutVars>
          <dgm:bulletEnabled val="1"/>
        </dgm:presLayoutVars>
      </dgm:prSet>
      <dgm:spPr/>
      <dgm:t>
        <a:bodyPr/>
        <a:lstStyle/>
        <a:p>
          <a:endParaRPr lang="en-IN"/>
        </a:p>
      </dgm:t>
    </dgm:pt>
    <dgm:pt modelId="{BA685692-101D-40A8-BC94-F1D8927B03FB}" type="pres">
      <dgm:prSet presAssocID="{0F6BCDB9-8179-4349-9595-49BC5FEECB43}" presName="sibTrans" presStyleLbl="sibTrans2D1" presStyleIdx="4" presStyleCnt="6"/>
      <dgm:spPr/>
    </dgm:pt>
    <dgm:pt modelId="{B1BC1DA2-CCF5-4956-B0FF-C251E2CFEF39}" type="pres">
      <dgm:prSet presAssocID="{0F6BCDB9-8179-4349-9595-49BC5FEECB43}" presName="connectorText" presStyleLbl="sibTrans2D1" presStyleIdx="4" presStyleCnt="6"/>
      <dgm:spPr/>
    </dgm:pt>
    <dgm:pt modelId="{FB6BD00B-F2B6-4813-BBD3-13701AE134FC}" type="pres">
      <dgm:prSet presAssocID="{502FDE4A-61BF-42DC-811B-BF2AB23C2572}" presName="node" presStyleLbl="node1" presStyleIdx="5" presStyleCnt="6">
        <dgm:presLayoutVars>
          <dgm:bulletEnabled val="1"/>
        </dgm:presLayoutVars>
      </dgm:prSet>
      <dgm:spPr/>
      <dgm:t>
        <a:bodyPr/>
        <a:lstStyle/>
        <a:p>
          <a:endParaRPr lang="en-IN"/>
        </a:p>
      </dgm:t>
    </dgm:pt>
    <dgm:pt modelId="{B6890996-4854-4DB6-8A74-86E5AE646CC7}" type="pres">
      <dgm:prSet presAssocID="{C2D0A12F-6F48-44AF-92DC-423300A37BD0}" presName="sibTrans" presStyleLbl="sibTrans2D1" presStyleIdx="5" presStyleCnt="6"/>
      <dgm:spPr/>
    </dgm:pt>
    <dgm:pt modelId="{6EEAA234-6E60-4B85-B0C2-31489908CF60}" type="pres">
      <dgm:prSet presAssocID="{C2D0A12F-6F48-44AF-92DC-423300A37BD0}" presName="connectorText" presStyleLbl="sibTrans2D1" presStyleIdx="5" presStyleCnt="6"/>
      <dgm:spPr/>
    </dgm:pt>
  </dgm:ptLst>
  <dgm:cxnLst>
    <dgm:cxn modelId="{D6B29408-FEB9-47A6-A8AC-33F1729D05D3}" type="presOf" srcId="{08F40B69-4CAF-4DFA-B721-030E7F6A7F87}" destId="{887DBF8A-26D2-4591-9812-2950AFDA954B}" srcOrd="0" destOrd="0" presId="urn:microsoft.com/office/officeart/2005/8/layout/cycle2"/>
    <dgm:cxn modelId="{19A6AA78-02ED-4387-BE32-79341207BC60}" srcId="{64183BF2-2CAB-4C2F-8D8D-3873B3132736}" destId="{4613CF5A-8106-4814-B3D7-8E9AAA1066C1}" srcOrd="1" destOrd="0" parTransId="{8CF8CCF6-C0F3-465A-84D1-2F342E2799A1}" sibTransId="{92882A53-4F6A-484D-A6C6-9D2E7E22B262}"/>
    <dgm:cxn modelId="{6D2C0D18-6035-4CB0-A426-4AB19D028900}" type="presOf" srcId="{4613CF5A-8106-4814-B3D7-8E9AAA1066C1}" destId="{DDEA9E4D-B70B-420F-88AD-83DCD8B161B7}" srcOrd="0" destOrd="0" presId="urn:microsoft.com/office/officeart/2005/8/layout/cycle2"/>
    <dgm:cxn modelId="{7E32D242-206F-4E0E-B359-8F3AE7B35208}" type="presOf" srcId="{51187526-6F3E-4111-8163-D5A0C35A116E}" destId="{308E4470-6811-4EB9-92A5-96758004643D}" srcOrd="1" destOrd="0" presId="urn:microsoft.com/office/officeart/2005/8/layout/cycle2"/>
    <dgm:cxn modelId="{CE8510B9-A85D-4205-BE5B-8B1A84730297}" type="presOf" srcId="{0F6BCDB9-8179-4349-9595-49BC5FEECB43}" destId="{BA685692-101D-40A8-BC94-F1D8927B03FB}" srcOrd="0" destOrd="0" presId="urn:microsoft.com/office/officeart/2005/8/layout/cycle2"/>
    <dgm:cxn modelId="{76E922F4-5625-47B3-9537-F7B7A170D883}" type="presOf" srcId="{C2D0A12F-6F48-44AF-92DC-423300A37BD0}" destId="{6EEAA234-6E60-4B85-B0C2-31489908CF60}" srcOrd="1" destOrd="0" presId="urn:microsoft.com/office/officeart/2005/8/layout/cycle2"/>
    <dgm:cxn modelId="{8D7FD4A9-7468-4CF5-8B65-70DF5D77DC66}" srcId="{64183BF2-2CAB-4C2F-8D8D-3873B3132736}" destId="{08F40B69-4CAF-4DFA-B721-030E7F6A7F87}" srcOrd="3" destOrd="0" parTransId="{23C65C17-EEF3-4A83-B98F-07795598C1E2}" sibTransId="{33998F31-8F4B-4D26-925A-3E46C2D3C524}"/>
    <dgm:cxn modelId="{7C2AEDC2-C6D0-4495-AB0F-F5E309FA5F58}" type="presOf" srcId="{C1C65D8C-3F6D-46D1-A7EB-E21DFEAAADBC}" destId="{3A8D58E0-007C-4DEB-B252-0ED6C141E3D4}" srcOrd="1" destOrd="0" presId="urn:microsoft.com/office/officeart/2005/8/layout/cycle2"/>
    <dgm:cxn modelId="{5B922AF3-0C80-4850-BDDC-7B6D3DF08B05}" type="presOf" srcId="{0F6BCDB9-8179-4349-9595-49BC5FEECB43}" destId="{B1BC1DA2-CCF5-4956-B0FF-C251E2CFEF39}" srcOrd="1" destOrd="0" presId="urn:microsoft.com/office/officeart/2005/8/layout/cycle2"/>
    <dgm:cxn modelId="{8C860E84-9754-4449-A9DC-E6689B8EBEAA}" type="presOf" srcId="{64183BF2-2CAB-4C2F-8D8D-3873B3132736}" destId="{7A41859B-4532-495A-9076-4981BFE6BE09}" srcOrd="0" destOrd="0" presId="urn:microsoft.com/office/officeart/2005/8/layout/cycle2"/>
    <dgm:cxn modelId="{B235B8A6-0A53-4D1F-AA37-F5D5B75EBF00}" srcId="{64183BF2-2CAB-4C2F-8D8D-3873B3132736}" destId="{502FDE4A-61BF-42DC-811B-BF2AB23C2572}" srcOrd="5" destOrd="0" parTransId="{0D236323-6974-44A9-9EA7-0B12E1B1B009}" sibTransId="{C2D0A12F-6F48-44AF-92DC-423300A37BD0}"/>
    <dgm:cxn modelId="{74B4A1BE-B6FB-47F1-BDA9-6119313FA1A1}" srcId="{64183BF2-2CAB-4C2F-8D8D-3873B3132736}" destId="{D767F87C-AC74-4A80-8B78-5B93BC5B023A}" srcOrd="2" destOrd="0" parTransId="{8C5D568C-F443-4798-9267-70424437A4A0}" sibTransId="{C1C65D8C-3F6D-46D1-A7EB-E21DFEAAADBC}"/>
    <dgm:cxn modelId="{EC7D18D1-1520-4310-AF9E-66B8A5EDAC08}" type="presOf" srcId="{C3FBA39E-0DF2-4C23-BF26-8B14ACCE291C}" destId="{BE550DC3-448A-4674-8AF6-74E81C2B042E}" srcOrd="0" destOrd="0" presId="urn:microsoft.com/office/officeart/2005/8/layout/cycle2"/>
    <dgm:cxn modelId="{47F4D24C-4D06-4604-B29C-F42A4D122BC4}" type="presOf" srcId="{502FDE4A-61BF-42DC-811B-BF2AB23C2572}" destId="{FB6BD00B-F2B6-4813-BBD3-13701AE134FC}" srcOrd="0" destOrd="0" presId="urn:microsoft.com/office/officeart/2005/8/layout/cycle2"/>
    <dgm:cxn modelId="{DCAF7CA8-6EE9-4810-9696-0024BC5BC32F}" type="presOf" srcId="{D767F87C-AC74-4A80-8B78-5B93BC5B023A}" destId="{37AD6E97-7268-4FD5-993A-6F114C45ED2A}" srcOrd="0" destOrd="0" presId="urn:microsoft.com/office/officeart/2005/8/layout/cycle2"/>
    <dgm:cxn modelId="{A1F995A7-B28C-4F47-B422-CA76CF19EF10}" type="presOf" srcId="{C2D0A12F-6F48-44AF-92DC-423300A37BD0}" destId="{B6890996-4854-4DB6-8A74-86E5AE646CC7}" srcOrd="0" destOrd="0" presId="urn:microsoft.com/office/officeart/2005/8/layout/cycle2"/>
    <dgm:cxn modelId="{E03A024A-9513-403A-9F91-BD0D0F865938}" srcId="{64183BF2-2CAB-4C2F-8D8D-3873B3132736}" destId="{C3FBA39E-0DF2-4C23-BF26-8B14ACCE291C}" srcOrd="4" destOrd="0" parTransId="{E1B65646-C358-4CA9-933B-BE950B994D35}" sibTransId="{0F6BCDB9-8179-4349-9595-49BC5FEECB43}"/>
    <dgm:cxn modelId="{7B164453-5060-4522-8896-128BC2423169}" type="presOf" srcId="{92882A53-4F6A-484D-A6C6-9D2E7E22B262}" destId="{E8A24363-671C-4BD6-A8A9-9709D748F9CC}" srcOrd="1" destOrd="0" presId="urn:microsoft.com/office/officeart/2005/8/layout/cycle2"/>
    <dgm:cxn modelId="{D891D8F4-5B6E-48F6-A9EE-D46B29426E4F}" type="presOf" srcId="{33998F31-8F4B-4D26-925A-3E46C2D3C524}" destId="{88BB5F78-AD83-4F2F-B5D2-700FF2C3DCAF}" srcOrd="0" destOrd="0" presId="urn:microsoft.com/office/officeart/2005/8/layout/cycle2"/>
    <dgm:cxn modelId="{D01BACBC-9554-4C9F-BE03-36B2EAC215F2}" type="presOf" srcId="{92882A53-4F6A-484D-A6C6-9D2E7E22B262}" destId="{D15B75B4-9F85-434D-B83D-14842534384A}" srcOrd="0" destOrd="0" presId="urn:microsoft.com/office/officeart/2005/8/layout/cycle2"/>
    <dgm:cxn modelId="{4AC983FF-D91D-4B25-9E52-BBC25146E2B2}" type="presOf" srcId="{C1C65D8C-3F6D-46D1-A7EB-E21DFEAAADBC}" destId="{B274C1F0-AEF5-4DF1-990E-53713388B4DD}" srcOrd="0" destOrd="0" presId="urn:microsoft.com/office/officeart/2005/8/layout/cycle2"/>
    <dgm:cxn modelId="{B23F3840-6590-4D3E-83BE-B3F43412081D}" type="presOf" srcId="{15A788EF-13D3-488E-ABDE-4A626F1D0DF8}" destId="{711C73CB-195F-4208-83C8-6E600B2F93F9}" srcOrd="0" destOrd="0" presId="urn:microsoft.com/office/officeart/2005/8/layout/cycle2"/>
    <dgm:cxn modelId="{F3EDA8BB-541D-4179-AC29-EC23F33357E5}" srcId="{64183BF2-2CAB-4C2F-8D8D-3873B3132736}" destId="{15A788EF-13D3-488E-ABDE-4A626F1D0DF8}" srcOrd="0" destOrd="0" parTransId="{675F2482-5FC4-443E-83A2-D2C90D6669B1}" sibTransId="{51187526-6F3E-4111-8163-D5A0C35A116E}"/>
    <dgm:cxn modelId="{6A413904-5D04-4F14-82C4-0C7487AD7B59}" type="presOf" srcId="{51187526-6F3E-4111-8163-D5A0C35A116E}" destId="{F7FF0A97-7DC8-4660-B6A5-1B74244906E2}" srcOrd="0" destOrd="0" presId="urn:microsoft.com/office/officeart/2005/8/layout/cycle2"/>
    <dgm:cxn modelId="{8727EAE9-0A08-409F-B291-9671B9A6B704}" type="presOf" srcId="{33998F31-8F4B-4D26-925A-3E46C2D3C524}" destId="{F05CB0F8-E491-43C8-A6EE-26B291B3EA66}" srcOrd="1" destOrd="0" presId="urn:microsoft.com/office/officeart/2005/8/layout/cycle2"/>
    <dgm:cxn modelId="{074CBA68-DA65-421B-AF9E-39602E8338AB}" type="presParOf" srcId="{7A41859B-4532-495A-9076-4981BFE6BE09}" destId="{711C73CB-195F-4208-83C8-6E600B2F93F9}" srcOrd="0" destOrd="0" presId="urn:microsoft.com/office/officeart/2005/8/layout/cycle2"/>
    <dgm:cxn modelId="{DFE40097-25C4-4E18-B285-B394CEDD9346}" type="presParOf" srcId="{7A41859B-4532-495A-9076-4981BFE6BE09}" destId="{F7FF0A97-7DC8-4660-B6A5-1B74244906E2}" srcOrd="1" destOrd="0" presId="urn:microsoft.com/office/officeart/2005/8/layout/cycle2"/>
    <dgm:cxn modelId="{907EE5E7-88DC-461F-9347-C9F9971940ED}" type="presParOf" srcId="{F7FF0A97-7DC8-4660-B6A5-1B74244906E2}" destId="{308E4470-6811-4EB9-92A5-96758004643D}" srcOrd="0" destOrd="0" presId="urn:microsoft.com/office/officeart/2005/8/layout/cycle2"/>
    <dgm:cxn modelId="{15EBA510-73F5-4A0B-94F9-436272408ED4}" type="presParOf" srcId="{7A41859B-4532-495A-9076-4981BFE6BE09}" destId="{DDEA9E4D-B70B-420F-88AD-83DCD8B161B7}" srcOrd="2" destOrd="0" presId="urn:microsoft.com/office/officeart/2005/8/layout/cycle2"/>
    <dgm:cxn modelId="{089A6135-4A88-465C-9B33-2B742CEB7E31}" type="presParOf" srcId="{7A41859B-4532-495A-9076-4981BFE6BE09}" destId="{D15B75B4-9F85-434D-B83D-14842534384A}" srcOrd="3" destOrd="0" presId="urn:microsoft.com/office/officeart/2005/8/layout/cycle2"/>
    <dgm:cxn modelId="{5D654A8A-2921-4930-82C5-CEDCF8CD242D}" type="presParOf" srcId="{D15B75B4-9F85-434D-B83D-14842534384A}" destId="{E8A24363-671C-4BD6-A8A9-9709D748F9CC}" srcOrd="0" destOrd="0" presId="urn:microsoft.com/office/officeart/2005/8/layout/cycle2"/>
    <dgm:cxn modelId="{5F7B2F2D-6803-4186-A237-709FD1526404}" type="presParOf" srcId="{7A41859B-4532-495A-9076-4981BFE6BE09}" destId="{37AD6E97-7268-4FD5-993A-6F114C45ED2A}" srcOrd="4" destOrd="0" presId="urn:microsoft.com/office/officeart/2005/8/layout/cycle2"/>
    <dgm:cxn modelId="{3A079B47-FFA9-4C30-9633-8ABAD02F26D9}" type="presParOf" srcId="{7A41859B-4532-495A-9076-4981BFE6BE09}" destId="{B274C1F0-AEF5-4DF1-990E-53713388B4DD}" srcOrd="5" destOrd="0" presId="urn:microsoft.com/office/officeart/2005/8/layout/cycle2"/>
    <dgm:cxn modelId="{0F4DC922-A290-4C5F-B8EC-0AED7508D5C6}" type="presParOf" srcId="{B274C1F0-AEF5-4DF1-990E-53713388B4DD}" destId="{3A8D58E0-007C-4DEB-B252-0ED6C141E3D4}" srcOrd="0" destOrd="0" presId="urn:microsoft.com/office/officeart/2005/8/layout/cycle2"/>
    <dgm:cxn modelId="{A4262288-4E14-443B-9637-7344675F1A61}" type="presParOf" srcId="{7A41859B-4532-495A-9076-4981BFE6BE09}" destId="{887DBF8A-26D2-4591-9812-2950AFDA954B}" srcOrd="6" destOrd="0" presId="urn:microsoft.com/office/officeart/2005/8/layout/cycle2"/>
    <dgm:cxn modelId="{C8EA010A-D16E-4458-9527-D3446837025B}" type="presParOf" srcId="{7A41859B-4532-495A-9076-4981BFE6BE09}" destId="{88BB5F78-AD83-4F2F-B5D2-700FF2C3DCAF}" srcOrd="7" destOrd="0" presId="urn:microsoft.com/office/officeart/2005/8/layout/cycle2"/>
    <dgm:cxn modelId="{425F1393-5432-426D-BD6B-A7045D19DD3B}" type="presParOf" srcId="{88BB5F78-AD83-4F2F-B5D2-700FF2C3DCAF}" destId="{F05CB0F8-E491-43C8-A6EE-26B291B3EA66}" srcOrd="0" destOrd="0" presId="urn:microsoft.com/office/officeart/2005/8/layout/cycle2"/>
    <dgm:cxn modelId="{33AE7224-0A43-4611-85DE-B4F4B7244FA2}" type="presParOf" srcId="{7A41859B-4532-495A-9076-4981BFE6BE09}" destId="{BE550DC3-448A-4674-8AF6-74E81C2B042E}" srcOrd="8" destOrd="0" presId="urn:microsoft.com/office/officeart/2005/8/layout/cycle2"/>
    <dgm:cxn modelId="{1172EBFA-4019-4073-BD17-A80D5C2007DB}" type="presParOf" srcId="{7A41859B-4532-495A-9076-4981BFE6BE09}" destId="{BA685692-101D-40A8-BC94-F1D8927B03FB}" srcOrd="9" destOrd="0" presId="urn:microsoft.com/office/officeart/2005/8/layout/cycle2"/>
    <dgm:cxn modelId="{6293EEF8-070A-412C-B600-2E30CBCD52F0}" type="presParOf" srcId="{BA685692-101D-40A8-BC94-F1D8927B03FB}" destId="{B1BC1DA2-CCF5-4956-B0FF-C251E2CFEF39}" srcOrd="0" destOrd="0" presId="urn:microsoft.com/office/officeart/2005/8/layout/cycle2"/>
    <dgm:cxn modelId="{CD6F47CF-B9CD-4091-A36C-83BD4735091C}" type="presParOf" srcId="{7A41859B-4532-495A-9076-4981BFE6BE09}" destId="{FB6BD00B-F2B6-4813-BBD3-13701AE134FC}" srcOrd="10" destOrd="0" presId="urn:microsoft.com/office/officeart/2005/8/layout/cycle2"/>
    <dgm:cxn modelId="{64513306-A430-458F-89D6-8A273DDB8E5D}" type="presParOf" srcId="{7A41859B-4532-495A-9076-4981BFE6BE09}" destId="{B6890996-4854-4DB6-8A74-86E5AE646CC7}" srcOrd="11" destOrd="0" presId="urn:microsoft.com/office/officeart/2005/8/layout/cycle2"/>
    <dgm:cxn modelId="{CD5E471D-2F49-456E-8DDA-7F641EEFD4D4}" type="presParOf" srcId="{B6890996-4854-4DB6-8A74-86E5AE646CC7}" destId="{6EEAA234-6E60-4B85-B0C2-31489908CF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C623C-73B1-4AF3-B7B1-FF8A77835A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DB09CC3-55E4-448D-BE0F-EC2E24F09107}">
      <dgm:prSet phldrT="[Text]" custT="1"/>
      <dgm:spPr/>
      <dgm:t>
        <a:bodyPr/>
        <a:lstStyle/>
        <a:p>
          <a:r>
            <a:rPr lang="en-US" sz="2400" dirty="0" smtClean="0"/>
            <a:t>A mobile application was developed to predict stock prices using an LSTM model, with an Android frontend and Flask backend.</a:t>
          </a:r>
          <a:endParaRPr lang="en-IN" sz="2400" dirty="0"/>
        </a:p>
      </dgm:t>
    </dgm:pt>
    <dgm:pt modelId="{52BD2F98-5898-4BDF-A133-9A0C146BA99A}" type="parTrans" cxnId="{B24951A7-F39C-4FB4-A234-5F056D7270AC}">
      <dgm:prSet/>
      <dgm:spPr/>
      <dgm:t>
        <a:bodyPr/>
        <a:lstStyle/>
        <a:p>
          <a:endParaRPr lang="en-IN" sz="2400"/>
        </a:p>
      </dgm:t>
    </dgm:pt>
    <dgm:pt modelId="{F16621F2-AA48-4C1C-8023-72D0D743A7B6}" type="sibTrans" cxnId="{B24951A7-F39C-4FB4-A234-5F056D7270AC}">
      <dgm:prSet/>
      <dgm:spPr/>
      <dgm:t>
        <a:bodyPr/>
        <a:lstStyle/>
        <a:p>
          <a:endParaRPr lang="en-IN" sz="2400"/>
        </a:p>
      </dgm:t>
    </dgm:pt>
    <dgm:pt modelId="{9A80C03E-81D9-4604-B8B1-FA2876C5A6FE}">
      <dgm:prSet phldrT="[Text]" custT="1"/>
      <dgm:spPr/>
      <dgm:t>
        <a:bodyPr/>
        <a:lstStyle/>
        <a:p>
          <a:r>
            <a:rPr lang="en-US" sz="2400" dirty="0" smtClean="0"/>
            <a:t>The model is trained on historical stock data to recognize market trends, and predictions are generated instantly through the Flask API.</a:t>
          </a:r>
          <a:endParaRPr lang="en-IN" sz="2400" dirty="0"/>
        </a:p>
      </dgm:t>
    </dgm:pt>
    <dgm:pt modelId="{EA8AF3C5-BD9F-4E52-A5C9-745876EF2D3B}" type="parTrans" cxnId="{CC7D8DDD-80BB-4ADA-8841-275A0A5E6797}">
      <dgm:prSet/>
      <dgm:spPr/>
      <dgm:t>
        <a:bodyPr/>
        <a:lstStyle/>
        <a:p>
          <a:endParaRPr lang="en-IN" sz="2400"/>
        </a:p>
      </dgm:t>
    </dgm:pt>
    <dgm:pt modelId="{F73E3A88-8963-49AE-A3D6-F44EDAD2F4DD}" type="sibTrans" cxnId="{CC7D8DDD-80BB-4ADA-8841-275A0A5E6797}">
      <dgm:prSet/>
      <dgm:spPr/>
      <dgm:t>
        <a:bodyPr/>
        <a:lstStyle/>
        <a:p>
          <a:endParaRPr lang="en-IN" sz="2400"/>
        </a:p>
      </dgm:t>
    </dgm:pt>
    <dgm:pt modelId="{09C4149B-3FBB-4AB0-B8B1-35527F853962}">
      <dgm:prSet phldrT="[Text]" custT="1"/>
      <dgm:spPr/>
      <dgm:t>
        <a:bodyPr/>
        <a:lstStyle/>
        <a:p>
          <a:r>
            <a:rPr lang="en-US" sz="2400" dirty="0" smtClean="0"/>
            <a:t>Yahoo Finance is integrated for real-time data, and user authentication and activity tracking are handled securely via a backend database.</a:t>
          </a:r>
          <a:endParaRPr lang="en-IN" sz="2400" dirty="0"/>
        </a:p>
      </dgm:t>
    </dgm:pt>
    <dgm:pt modelId="{8BCD4CAC-34CC-48C5-93F4-4B34F798CA5F}" type="parTrans" cxnId="{7E789040-AE67-421B-A22E-F0885FD74D64}">
      <dgm:prSet/>
      <dgm:spPr/>
      <dgm:t>
        <a:bodyPr/>
        <a:lstStyle/>
        <a:p>
          <a:endParaRPr lang="en-IN" sz="2400"/>
        </a:p>
      </dgm:t>
    </dgm:pt>
    <dgm:pt modelId="{B6674ED1-772E-4CFE-BBBE-98870A530513}" type="sibTrans" cxnId="{7E789040-AE67-421B-A22E-F0885FD74D64}">
      <dgm:prSet/>
      <dgm:spPr/>
      <dgm:t>
        <a:bodyPr/>
        <a:lstStyle/>
        <a:p>
          <a:endParaRPr lang="en-IN" sz="2400"/>
        </a:p>
      </dgm:t>
    </dgm:pt>
    <dgm:pt modelId="{9AD1CFC9-3443-484D-BF15-90C1636332F6}">
      <dgm:prSet phldrT="[Text]" custT="1"/>
      <dgm:spPr/>
      <dgm:t>
        <a:bodyPr/>
        <a:lstStyle/>
        <a:p>
          <a:r>
            <a:rPr lang="en-US" sz="2400" dirty="0" smtClean="0"/>
            <a:t>The project showcases the practical use of ML, mobile, and web technologies, laying the groundwork for future features like advanced analytics and multilingual support.</a:t>
          </a:r>
          <a:endParaRPr lang="en-IN" sz="2400" dirty="0"/>
        </a:p>
      </dgm:t>
    </dgm:pt>
    <dgm:pt modelId="{BA672107-AB38-4365-9356-5BF5E1230754}" type="parTrans" cxnId="{44990F88-77E0-4D0A-8E85-531E0EF78FF9}">
      <dgm:prSet/>
      <dgm:spPr/>
      <dgm:t>
        <a:bodyPr/>
        <a:lstStyle/>
        <a:p>
          <a:endParaRPr lang="en-IN" sz="2400"/>
        </a:p>
      </dgm:t>
    </dgm:pt>
    <dgm:pt modelId="{2F94FF32-477E-4036-A386-11984BE73D24}" type="sibTrans" cxnId="{44990F88-77E0-4D0A-8E85-531E0EF78FF9}">
      <dgm:prSet/>
      <dgm:spPr/>
      <dgm:t>
        <a:bodyPr/>
        <a:lstStyle/>
        <a:p>
          <a:endParaRPr lang="en-IN" sz="2400"/>
        </a:p>
      </dgm:t>
    </dgm:pt>
    <dgm:pt modelId="{A7C6B6C3-BADB-4A66-BDE0-831621BCD718}" type="pres">
      <dgm:prSet presAssocID="{6DCC623C-73B1-4AF3-B7B1-FF8A77835AFA}" presName="linear" presStyleCnt="0">
        <dgm:presLayoutVars>
          <dgm:animLvl val="lvl"/>
          <dgm:resizeHandles val="exact"/>
        </dgm:presLayoutVars>
      </dgm:prSet>
      <dgm:spPr/>
    </dgm:pt>
    <dgm:pt modelId="{ACBF8A76-8AAB-4356-BD1B-59C10288FB68}" type="pres">
      <dgm:prSet presAssocID="{1DB09CC3-55E4-448D-BE0F-EC2E24F09107}" presName="parentText" presStyleLbl="node1" presStyleIdx="0" presStyleCnt="4">
        <dgm:presLayoutVars>
          <dgm:chMax val="0"/>
          <dgm:bulletEnabled val="1"/>
        </dgm:presLayoutVars>
      </dgm:prSet>
      <dgm:spPr/>
      <dgm:t>
        <a:bodyPr/>
        <a:lstStyle/>
        <a:p>
          <a:endParaRPr lang="en-IN"/>
        </a:p>
      </dgm:t>
    </dgm:pt>
    <dgm:pt modelId="{5241234D-9304-4C4E-99D6-1B6913A5F8C8}" type="pres">
      <dgm:prSet presAssocID="{F16621F2-AA48-4C1C-8023-72D0D743A7B6}" presName="spacer" presStyleCnt="0"/>
      <dgm:spPr/>
    </dgm:pt>
    <dgm:pt modelId="{A2D94881-B541-433D-89BA-77E97EA85C0E}" type="pres">
      <dgm:prSet presAssocID="{9A80C03E-81D9-4604-B8B1-FA2876C5A6FE}" presName="parentText" presStyleLbl="node1" presStyleIdx="1" presStyleCnt="4">
        <dgm:presLayoutVars>
          <dgm:chMax val="0"/>
          <dgm:bulletEnabled val="1"/>
        </dgm:presLayoutVars>
      </dgm:prSet>
      <dgm:spPr/>
      <dgm:t>
        <a:bodyPr/>
        <a:lstStyle/>
        <a:p>
          <a:endParaRPr lang="en-IN"/>
        </a:p>
      </dgm:t>
    </dgm:pt>
    <dgm:pt modelId="{9A01FB94-507E-4288-91FC-847AF823BEF5}" type="pres">
      <dgm:prSet presAssocID="{F73E3A88-8963-49AE-A3D6-F44EDAD2F4DD}" presName="spacer" presStyleCnt="0"/>
      <dgm:spPr/>
    </dgm:pt>
    <dgm:pt modelId="{311089E1-8D1E-4B86-879C-CB2B029663B4}" type="pres">
      <dgm:prSet presAssocID="{09C4149B-3FBB-4AB0-B8B1-35527F853962}" presName="parentText" presStyleLbl="node1" presStyleIdx="2" presStyleCnt="4">
        <dgm:presLayoutVars>
          <dgm:chMax val="0"/>
          <dgm:bulletEnabled val="1"/>
        </dgm:presLayoutVars>
      </dgm:prSet>
      <dgm:spPr/>
    </dgm:pt>
    <dgm:pt modelId="{E7EFF799-3D02-4767-9062-3B64FD644572}" type="pres">
      <dgm:prSet presAssocID="{B6674ED1-772E-4CFE-BBBE-98870A530513}" presName="spacer" presStyleCnt="0"/>
      <dgm:spPr/>
    </dgm:pt>
    <dgm:pt modelId="{276A0221-8821-4D6E-90A9-5E8040F3A8FE}" type="pres">
      <dgm:prSet presAssocID="{9AD1CFC9-3443-484D-BF15-90C1636332F6}" presName="parentText" presStyleLbl="node1" presStyleIdx="3" presStyleCnt="4">
        <dgm:presLayoutVars>
          <dgm:chMax val="0"/>
          <dgm:bulletEnabled val="1"/>
        </dgm:presLayoutVars>
      </dgm:prSet>
      <dgm:spPr/>
      <dgm:t>
        <a:bodyPr/>
        <a:lstStyle/>
        <a:p>
          <a:endParaRPr lang="en-IN"/>
        </a:p>
      </dgm:t>
    </dgm:pt>
  </dgm:ptLst>
  <dgm:cxnLst>
    <dgm:cxn modelId="{7E789040-AE67-421B-A22E-F0885FD74D64}" srcId="{6DCC623C-73B1-4AF3-B7B1-FF8A77835AFA}" destId="{09C4149B-3FBB-4AB0-B8B1-35527F853962}" srcOrd="2" destOrd="0" parTransId="{8BCD4CAC-34CC-48C5-93F4-4B34F798CA5F}" sibTransId="{B6674ED1-772E-4CFE-BBBE-98870A530513}"/>
    <dgm:cxn modelId="{E67A2E71-1D0E-4242-A328-ADE4F5530E58}" type="presOf" srcId="{1DB09CC3-55E4-448D-BE0F-EC2E24F09107}" destId="{ACBF8A76-8AAB-4356-BD1B-59C10288FB68}" srcOrd="0" destOrd="0" presId="urn:microsoft.com/office/officeart/2005/8/layout/vList2"/>
    <dgm:cxn modelId="{D268BC2E-7972-440C-B03A-A3F6466705D7}" type="presOf" srcId="{09C4149B-3FBB-4AB0-B8B1-35527F853962}" destId="{311089E1-8D1E-4B86-879C-CB2B029663B4}" srcOrd="0" destOrd="0" presId="urn:microsoft.com/office/officeart/2005/8/layout/vList2"/>
    <dgm:cxn modelId="{0C69BCB1-8331-4E9F-9AE5-94B1C87F6A5D}" type="presOf" srcId="{9AD1CFC9-3443-484D-BF15-90C1636332F6}" destId="{276A0221-8821-4D6E-90A9-5E8040F3A8FE}" srcOrd="0" destOrd="0" presId="urn:microsoft.com/office/officeart/2005/8/layout/vList2"/>
    <dgm:cxn modelId="{44990F88-77E0-4D0A-8E85-531E0EF78FF9}" srcId="{6DCC623C-73B1-4AF3-B7B1-FF8A77835AFA}" destId="{9AD1CFC9-3443-484D-BF15-90C1636332F6}" srcOrd="3" destOrd="0" parTransId="{BA672107-AB38-4365-9356-5BF5E1230754}" sibTransId="{2F94FF32-477E-4036-A386-11984BE73D24}"/>
    <dgm:cxn modelId="{DAD7F7C8-EB95-4EBD-B419-84C0D3A7396D}" type="presOf" srcId="{9A80C03E-81D9-4604-B8B1-FA2876C5A6FE}" destId="{A2D94881-B541-433D-89BA-77E97EA85C0E}" srcOrd="0" destOrd="0" presId="urn:microsoft.com/office/officeart/2005/8/layout/vList2"/>
    <dgm:cxn modelId="{CC7D8DDD-80BB-4ADA-8841-275A0A5E6797}" srcId="{6DCC623C-73B1-4AF3-B7B1-FF8A77835AFA}" destId="{9A80C03E-81D9-4604-B8B1-FA2876C5A6FE}" srcOrd="1" destOrd="0" parTransId="{EA8AF3C5-BD9F-4E52-A5C9-745876EF2D3B}" sibTransId="{F73E3A88-8963-49AE-A3D6-F44EDAD2F4DD}"/>
    <dgm:cxn modelId="{B24951A7-F39C-4FB4-A234-5F056D7270AC}" srcId="{6DCC623C-73B1-4AF3-B7B1-FF8A77835AFA}" destId="{1DB09CC3-55E4-448D-BE0F-EC2E24F09107}" srcOrd="0" destOrd="0" parTransId="{52BD2F98-5898-4BDF-A133-9A0C146BA99A}" sibTransId="{F16621F2-AA48-4C1C-8023-72D0D743A7B6}"/>
    <dgm:cxn modelId="{A7333B46-F648-4D9B-8174-EF516D23EB9A}" type="presOf" srcId="{6DCC623C-73B1-4AF3-B7B1-FF8A77835AFA}" destId="{A7C6B6C3-BADB-4A66-BDE0-831621BCD718}" srcOrd="0" destOrd="0" presId="urn:microsoft.com/office/officeart/2005/8/layout/vList2"/>
    <dgm:cxn modelId="{6397BB6C-C50D-427E-B9AB-BA2C9C3D6A9A}" type="presParOf" srcId="{A7C6B6C3-BADB-4A66-BDE0-831621BCD718}" destId="{ACBF8A76-8AAB-4356-BD1B-59C10288FB68}" srcOrd="0" destOrd="0" presId="urn:microsoft.com/office/officeart/2005/8/layout/vList2"/>
    <dgm:cxn modelId="{0E424724-9C5C-40F6-ADB1-901E2ADB0F59}" type="presParOf" srcId="{A7C6B6C3-BADB-4A66-BDE0-831621BCD718}" destId="{5241234D-9304-4C4E-99D6-1B6913A5F8C8}" srcOrd="1" destOrd="0" presId="urn:microsoft.com/office/officeart/2005/8/layout/vList2"/>
    <dgm:cxn modelId="{B1DE3650-41D0-4578-AD82-4D527CE6F8B6}" type="presParOf" srcId="{A7C6B6C3-BADB-4A66-BDE0-831621BCD718}" destId="{A2D94881-B541-433D-89BA-77E97EA85C0E}" srcOrd="2" destOrd="0" presId="urn:microsoft.com/office/officeart/2005/8/layout/vList2"/>
    <dgm:cxn modelId="{74A466E9-D45E-43E6-A1E6-4FA0A8F20DA5}" type="presParOf" srcId="{A7C6B6C3-BADB-4A66-BDE0-831621BCD718}" destId="{9A01FB94-507E-4288-91FC-847AF823BEF5}" srcOrd="3" destOrd="0" presId="urn:microsoft.com/office/officeart/2005/8/layout/vList2"/>
    <dgm:cxn modelId="{8792596C-C102-406C-9F5B-806ACAF04A24}" type="presParOf" srcId="{A7C6B6C3-BADB-4A66-BDE0-831621BCD718}" destId="{311089E1-8D1E-4B86-879C-CB2B029663B4}" srcOrd="4" destOrd="0" presId="urn:microsoft.com/office/officeart/2005/8/layout/vList2"/>
    <dgm:cxn modelId="{BDB4D19B-BB8B-4514-AD12-3F40260855E5}" type="presParOf" srcId="{A7C6B6C3-BADB-4A66-BDE0-831621BCD718}" destId="{E7EFF799-3D02-4767-9062-3B64FD644572}" srcOrd="5" destOrd="0" presId="urn:microsoft.com/office/officeart/2005/8/layout/vList2"/>
    <dgm:cxn modelId="{42AD0872-64D1-467F-A44F-2C1935E13669}" type="presParOf" srcId="{A7C6B6C3-BADB-4A66-BDE0-831621BCD718}" destId="{276A0221-8821-4D6E-90A9-5E8040F3A8F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C73CB-195F-4208-83C8-6E600B2F93F9}">
      <dsp:nvSpPr>
        <dsp:cNvPr id="0" name=""/>
        <dsp:cNvSpPr/>
      </dsp:nvSpPr>
      <dsp:spPr>
        <a:xfrm>
          <a:off x="1908968" y="314701"/>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Data Collection </a:t>
          </a:r>
          <a:endParaRPr lang="en-IN" sz="1200" kern="1200" dirty="0"/>
        </a:p>
      </dsp:txBody>
      <dsp:txXfrm>
        <a:off x="2123551" y="529284"/>
        <a:ext cx="1036096" cy="1036096"/>
      </dsp:txXfrm>
    </dsp:sp>
    <dsp:sp modelId="{F7FF0A97-7DC8-4660-B6A5-1B74244906E2}">
      <dsp:nvSpPr>
        <dsp:cNvPr id="0" name=""/>
        <dsp:cNvSpPr/>
      </dsp:nvSpPr>
      <dsp:spPr>
        <a:xfrm rot="1800000">
          <a:off x="3390576" y="1345497"/>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3398443" y="1415043"/>
        <a:ext cx="274022" cy="296716"/>
      </dsp:txXfrm>
    </dsp:sp>
    <dsp:sp modelId="{DDEA9E4D-B70B-420F-88AD-83DCD8B161B7}">
      <dsp:nvSpPr>
        <dsp:cNvPr id="0" name=""/>
        <dsp:cNvSpPr/>
      </dsp:nvSpPr>
      <dsp:spPr>
        <a:xfrm>
          <a:off x="3817573" y="1416635"/>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Data Preprocessing</a:t>
          </a:r>
          <a:endParaRPr lang="en-IN" sz="1200" kern="1200" dirty="0"/>
        </a:p>
      </dsp:txBody>
      <dsp:txXfrm>
        <a:off x="4032156" y="1631218"/>
        <a:ext cx="1036096" cy="1036096"/>
      </dsp:txXfrm>
    </dsp:sp>
    <dsp:sp modelId="{D15B75B4-9F85-434D-B83D-14842534384A}">
      <dsp:nvSpPr>
        <dsp:cNvPr id="0" name=""/>
        <dsp:cNvSpPr/>
      </dsp:nvSpPr>
      <dsp:spPr>
        <a:xfrm rot="5400000">
          <a:off x="4354474" y="2992857"/>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4413193" y="3033043"/>
        <a:ext cx="274022" cy="296716"/>
      </dsp:txXfrm>
    </dsp:sp>
    <dsp:sp modelId="{37AD6E97-7268-4FD5-993A-6F114C45ED2A}">
      <dsp:nvSpPr>
        <dsp:cNvPr id="0" name=""/>
        <dsp:cNvSpPr/>
      </dsp:nvSpPr>
      <dsp:spPr>
        <a:xfrm>
          <a:off x="3817573" y="3620502"/>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Features Extraction </a:t>
          </a:r>
          <a:endParaRPr lang="en-IN" sz="1200" kern="1200" dirty="0"/>
        </a:p>
      </dsp:txBody>
      <dsp:txXfrm>
        <a:off x="4032156" y="3835085"/>
        <a:ext cx="1036096" cy="1036096"/>
      </dsp:txXfrm>
    </dsp:sp>
    <dsp:sp modelId="{B274C1F0-AEF5-4DF1-990E-53713388B4DD}">
      <dsp:nvSpPr>
        <dsp:cNvPr id="0" name=""/>
        <dsp:cNvSpPr/>
      </dsp:nvSpPr>
      <dsp:spPr>
        <a:xfrm rot="9000000">
          <a:off x="3409766" y="4651297"/>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10800000">
        <a:off x="3519337" y="4720843"/>
        <a:ext cx="274022" cy="296716"/>
      </dsp:txXfrm>
    </dsp:sp>
    <dsp:sp modelId="{887DBF8A-26D2-4591-9812-2950AFDA954B}">
      <dsp:nvSpPr>
        <dsp:cNvPr id="0" name=""/>
        <dsp:cNvSpPr/>
      </dsp:nvSpPr>
      <dsp:spPr>
        <a:xfrm>
          <a:off x="1908968" y="4722436"/>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Machine Learning </a:t>
          </a:r>
          <a:endParaRPr lang="en-IN" sz="1200" kern="1200" dirty="0"/>
        </a:p>
      </dsp:txBody>
      <dsp:txXfrm>
        <a:off x="2123551" y="4937019"/>
        <a:ext cx="1036096" cy="1036096"/>
      </dsp:txXfrm>
    </dsp:sp>
    <dsp:sp modelId="{88BB5F78-AD83-4F2F-B5D2-700FF2C3DCAF}">
      <dsp:nvSpPr>
        <dsp:cNvPr id="0" name=""/>
        <dsp:cNvSpPr/>
      </dsp:nvSpPr>
      <dsp:spPr>
        <a:xfrm rot="12600000">
          <a:off x="1501161" y="4662376"/>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rot="10800000">
        <a:off x="1610732" y="4790641"/>
        <a:ext cx="274022" cy="296716"/>
      </dsp:txXfrm>
    </dsp:sp>
    <dsp:sp modelId="{BE550DC3-448A-4674-8AF6-74E81C2B042E}">
      <dsp:nvSpPr>
        <dsp:cNvPr id="0" name=""/>
        <dsp:cNvSpPr/>
      </dsp:nvSpPr>
      <dsp:spPr>
        <a:xfrm>
          <a:off x="363" y="3620502"/>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Backend Development</a:t>
          </a:r>
          <a:endParaRPr lang="en-IN" sz="1200" kern="1200" dirty="0"/>
        </a:p>
      </dsp:txBody>
      <dsp:txXfrm>
        <a:off x="214946" y="3835085"/>
        <a:ext cx="1036096" cy="1036096"/>
      </dsp:txXfrm>
    </dsp:sp>
    <dsp:sp modelId="{BA685692-101D-40A8-BC94-F1D8927B03FB}">
      <dsp:nvSpPr>
        <dsp:cNvPr id="0" name=""/>
        <dsp:cNvSpPr/>
      </dsp:nvSpPr>
      <dsp:spPr>
        <a:xfrm rot="16200000">
          <a:off x="537264" y="3015016"/>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595983" y="3172640"/>
        <a:ext cx="274022" cy="296716"/>
      </dsp:txXfrm>
    </dsp:sp>
    <dsp:sp modelId="{FB6BD00B-F2B6-4813-BBD3-13701AE134FC}">
      <dsp:nvSpPr>
        <dsp:cNvPr id="0" name=""/>
        <dsp:cNvSpPr/>
      </dsp:nvSpPr>
      <dsp:spPr>
        <a:xfrm>
          <a:off x="363" y="1416635"/>
          <a:ext cx="1465262" cy="1465262"/>
        </a:xfrm>
        <a:prstGeom prst="ellipse">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Application Development</a:t>
          </a:r>
          <a:endParaRPr lang="en-IN" sz="1200" kern="1200" dirty="0"/>
        </a:p>
      </dsp:txBody>
      <dsp:txXfrm>
        <a:off x="214946" y="1631218"/>
        <a:ext cx="1036096" cy="1036096"/>
      </dsp:txXfrm>
    </dsp:sp>
    <dsp:sp modelId="{B6890996-4854-4DB6-8A74-86E5AE646CC7}">
      <dsp:nvSpPr>
        <dsp:cNvPr id="0" name=""/>
        <dsp:cNvSpPr/>
      </dsp:nvSpPr>
      <dsp:spPr>
        <a:xfrm rot="19800000">
          <a:off x="1481971" y="1356576"/>
          <a:ext cx="391460" cy="494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IN" sz="1000" kern="1200"/>
        </a:p>
      </dsp:txBody>
      <dsp:txXfrm>
        <a:off x="1489838" y="1484841"/>
        <a:ext cx="274022" cy="296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F8A76-8AAB-4356-BD1B-59C10288FB68}">
      <dsp:nvSpPr>
        <dsp:cNvPr id="0" name=""/>
        <dsp:cNvSpPr/>
      </dsp:nvSpPr>
      <dsp:spPr>
        <a:xfrm>
          <a:off x="0" y="80500"/>
          <a:ext cx="8229600" cy="1444949"/>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A mobile application was developed to predict stock prices using an LSTM model, with an Android frontend and Flask backend.</a:t>
          </a:r>
          <a:endParaRPr lang="en-IN" sz="2400" kern="1200" dirty="0"/>
        </a:p>
      </dsp:txBody>
      <dsp:txXfrm>
        <a:off x="70537" y="151037"/>
        <a:ext cx="8088526" cy="1303875"/>
      </dsp:txXfrm>
    </dsp:sp>
    <dsp:sp modelId="{A2D94881-B541-433D-89BA-77E97EA85C0E}">
      <dsp:nvSpPr>
        <dsp:cNvPr id="0" name=""/>
        <dsp:cNvSpPr/>
      </dsp:nvSpPr>
      <dsp:spPr>
        <a:xfrm>
          <a:off x="0" y="1712650"/>
          <a:ext cx="8229600" cy="1444949"/>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The model is trained on historical stock data to recognize market trends, and predictions are generated instantly through the Flask API.</a:t>
          </a:r>
          <a:endParaRPr lang="en-IN" sz="2400" kern="1200" dirty="0"/>
        </a:p>
      </dsp:txBody>
      <dsp:txXfrm>
        <a:off x="70537" y="1783187"/>
        <a:ext cx="8088526" cy="1303875"/>
      </dsp:txXfrm>
    </dsp:sp>
    <dsp:sp modelId="{311089E1-8D1E-4B86-879C-CB2B029663B4}">
      <dsp:nvSpPr>
        <dsp:cNvPr id="0" name=""/>
        <dsp:cNvSpPr/>
      </dsp:nvSpPr>
      <dsp:spPr>
        <a:xfrm>
          <a:off x="0" y="3344800"/>
          <a:ext cx="8229600" cy="1444949"/>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Yahoo Finance is integrated for real-time data, and user authentication and activity tracking are handled securely via a backend database.</a:t>
          </a:r>
          <a:endParaRPr lang="en-IN" sz="2400" kern="1200" dirty="0"/>
        </a:p>
      </dsp:txBody>
      <dsp:txXfrm>
        <a:off x="70537" y="3415337"/>
        <a:ext cx="8088526" cy="1303875"/>
      </dsp:txXfrm>
    </dsp:sp>
    <dsp:sp modelId="{276A0221-8821-4D6E-90A9-5E8040F3A8FE}">
      <dsp:nvSpPr>
        <dsp:cNvPr id="0" name=""/>
        <dsp:cNvSpPr/>
      </dsp:nvSpPr>
      <dsp:spPr>
        <a:xfrm>
          <a:off x="0" y="4976950"/>
          <a:ext cx="8229600" cy="1444949"/>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The project showcases the practical use of ML, mobile, and web technologies, laying the groundwork for future features like advanced analytics and multilingual support.</a:t>
          </a:r>
          <a:endParaRPr lang="en-IN" sz="2400" kern="1200" dirty="0"/>
        </a:p>
      </dsp:txBody>
      <dsp:txXfrm>
        <a:off x="70537" y="5047487"/>
        <a:ext cx="8088526" cy="130387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C6813419-CE61-4176-904C-90CFF1E5D3C9}" type="datetimeFigureOut">
              <a:rPr lang="en-IN" smtClean="0"/>
              <a:t>08-05-2025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DF67506A-9608-47C2-8B36-F8C0F5184022}" type="slidenum">
              <a:rPr lang="en-IN" smtClean="0"/>
              <a:t>‹#›</a:t>
            </a:fld>
            <a:endParaRPr lang="en-IN"/>
          </a:p>
        </p:txBody>
      </p:sp>
    </p:spTree>
    <p:extLst>
      <p:ext uri="{BB962C8B-B14F-4D97-AF65-F5344CB8AC3E}">
        <p14:creationId xmlns:p14="http://schemas.microsoft.com/office/powerpoint/2010/main" val="4153664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31521"/>
            <a:ext cx="12435840" cy="5120640"/>
          </a:xfrm>
        </p:spPr>
        <p:txBody>
          <a:bodyPr anchor="b">
            <a:noAutofit/>
          </a:bodyPr>
          <a:lstStyle>
            <a:lvl1pPr>
              <a:lnSpc>
                <a:spcPct val="100000"/>
              </a:lnSpc>
              <a:defRPr sz="11400"/>
            </a:lvl1pPr>
          </a:lstStyle>
          <a:p>
            <a:r>
              <a:rPr lang="en-US" smtClean="0"/>
              <a:t>Click to edit Master title style</a:t>
            </a:r>
            <a:endParaRPr lang="en-US" dirty="0"/>
          </a:p>
        </p:txBody>
      </p:sp>
      <p:sp>
        <p:nvSpPr>
          <p:cNvPr id="3" name="Subtitle 2"/>
          <p:cNvSpPr>
            <a:spLocks noGrp="1"/>
          </p:cNvSpPr>
          <p:nvPr>
            <p:ph type="subTitle" idx="1"/>
          </p:nvPr>
        </p:nvSpPr>
        <p:spPr>
          <a:xfrm>
            <a:off x="2194560" y="5943600"/>
            <a:ext cx="10241280" cy="1463040"/>
          </a:xfrm>
        </p:spPr>
        <p:txBody>
          <a:bodyPr>
            <a:normAutofit/>
          </a:bodyPr>
          <a:lstStyle>
            <a:lvl1pPr marL="0" indent="0" algn="ctr">
              <a:buNone/>
              <a:defRPr sz="3400">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D0065BE-0657-4A47-90AD-C21C55E16B19}" type="datetime4">
              <a:rPr lang="en-US" smtClean="0"/>
              <a:pPr/>
              <a:t>May 9, 2025</a:t>
            </a:fld>
            <a:endParaRPr lang="en-US"/>
          </a:p>
        </p:txBody>
      </p:sp>
      <p:sp>
        <p:nvSpPr>
          <p:cNvPr id="8" name="Slide Number Placeholder 7"/>
          <p:cNvSpPr>
            <a:spLocks noGrp="1"/>
          </p:cNvSpPr>
          <p:nvPr>
            <p:ph type="sldNum" sz="quarter" idx="11"/>
          </p:nvPr>
        </p:nvSpPr>
        <p:spPr/>
        <p:txBody>
          <a:bodyPr/>
          <a:lstStyle/>
          <a:p>
            <a:fld id="{2754ED01-E2A0-4C1E-8E21-014B99041579}"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May 9,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May 9,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D47BB8AF-C16A-4836-A92D-61834B5F0BA5}" type="datetime4">
              <a:rPr lang="en-US" smtClean="0"/>
              <a:pPr/>
              <a:t>May 9,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1645921"/>
            <a:ext cx="12435840" cy="3006090"/>
          </a:xfrm>
        </p:spPr>
        <p:txBody>
          <a:bodyPr anchor="b"/>
          <a:lstStyle>
            <a:lvl1pPr algn="ctr" defTabSz="1306220" rtl="0" eaLnBrk="1" latinLnBrk="0" hangingPunct="1">
              <a:lnSpc>
                <a:spcPct val="100000"/>
              </a:lnSpc>
              <a:spcBef>
                <a:spcPct val="0"/>
              </a:spcBef>
              <a:buNone/>
              <a:defRPr lang="en-US" sz="69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5701" y="4882516"/>
            <a:ext cx="12435840" cy="1358264"/>
          </a:xfrm>
        </p:spPr>
        <p:txBody>
          <a:bodyPr anchor="t"/>
          <a:lstStyle>
            <a:lvl1pPr marL="0" indent="0" algn="ctr">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May 9,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
        <p:nvSpPr>
          <p:cNvPr id="7" name="Oval 6"/>
          <p:cNvSpPr/>
          <p:nvPr/>
        </p:nvSpPr>
        <p:spPr>
          <a:xfrm>
            <a:off x="7193280" y="4709160"/>
            <a:ext cx="135635" cy="10172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8" name="Oval 7"/>
          <p:cNvSpPr/>
          <p:nvPr/>
        </p:nvSpPr>
        <p:spPr>
          <a:xfrm>
            <a:off x="7513320" y="4709160"/>
            <a:ext cx="135635" cy="10172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9" name="Oval 8"/>
          <p:cNvSpPr/>
          <p:nvPr/>
        </p:nvSpPr>
        <p:spPr>
          <a:xfrm>
            <a:off x="6874765" y="4709160"/>
            <a:ext cx="135635" cy="10172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7437120" y="1920240"/>
            <a:ext cx="6461760" cy="5431156"/>
          </a:xfrm>
        </p:spPr>
        <p:txBody>
          <a:bodyPr/>
          <a:lstStyle>
            <a:lvl1pPr>
              <a:defRPr sz="3400"/>
            </a:lvl1pPr>
            <a:lvl2pPr>
              <a:defRPr sz="2300"/>
            </a:lvl2pPr>
            <a:lvl3pPr>
              <a:defRPr sz="23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113A18F4-33C3-445B-924C-31108C51719C}" type="datetime4">
              <a:rPr lang="en-US" smtClean="0"/>
              <a:pPr/>
              <a:t>May 9,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9" name="Content Placeholder 8"/>
          <p:cNvSpPr>
            <a:spLocks noGrp="1"/>
          </p:cNvSpPr>
          <p:nvPr>
            <p:ph sz="quarter" idx="13"/>
          </p:nvPr>
        </p:nvSpPr>
        <p:spPr>
          <a:xfrm>
            <a:off x="585216" y="1920240"/>
            <a:ext cx="6466637" cy="54315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920240"/>
            <a:ext cx="6464301" cy="731520"/>
          </a:xfrm>
        </p:spPr>
        <p:txBody>
          <a:bodyPr anchor="b">
            <a:noAutofit/>
          </a:bodyPr>
          <a:lstStyle>
            <a:lvl1pPr marL="0" indent="0" algn="ctr">
              <a:buNone/>
              <a:defRPr sz="34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5" name="Text Placeholder 4"/>
          <p:cNvSpPr>
            <a:spLocks noGrp="1"/>
          </p:cNvSpPr>
          <p:nvPr>
            <p:ph type="body" sz="quarter" idx="3"/>
          </p:nvPr>
        </p:nvSpPr>
        <p:spPr>
          <a:xfrm>
            <a:off x="7437121" y="1920240"/>
            <a:ext cx="6466840" cy="731520"/>
          </a:xfrm>
        </p:spPr>
        <p:txBody>
          <a:bodyPr anchor="b">
            <a:noAutofit/>
          </a:bodyPr>
          <a:lstStyle>
            <a:lvl1pPr marL="0" indent="0" algn="ctr">
              <a:buNone/>
              <a:defRPr sz="3400" b="0"/>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AF7543A-E259-478F-9E0D-57BA40E442B7}" type="datetime4">
              <a:rPr lang="en-US" smtClean="0"/>
              <a:pPr/>
              <a:t>May 9,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
        <p:nvSpPr>
          <p:cNvPr id="11" name="Content Placeholder 10"/>
          <p:cNvSpPr>
            <a:spLocks noGrp="1"/>
          </p:cNvSpPr>
          <p:nvPr>
            <p:ph sz="quarter" idx="13"/>
          </p:nvPr>
        </p:nvSpPr>
        <p:spPr>
          <a:xfrm>
            <a:off x="731520" y="2655418"/>
            <a:ext cx="6466637" cy="46963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7476134" y="2655418"/>
            <a:ext cx="6466637" cy="46958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EFB012D-77A1-44B0-BB26-329BA1EE55C9}" type="datetime4">
              <a:rPr lang="en-US" smtClean="0"/>
              <a:pPr/>
              <a:t>May 9, 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May 9, 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1340" y="320040"/>
            <a:ext cx="4813301" cy="2514600"/>
          </a:xfrm>
        </p:spPr>
        <p:txBody>
          <a:bodyPr anchor="b"/>
          <a:lstStyle>
            <a:lvl1pPr algn="ctr">
              <a:lnSpc>
                <a:spcPct val="100000"/>
              </a:lnSpc>
              <a:defRPr sz="40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1150620" y="327660"/>
            <a:ext cx="7993381"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451340" y="2926080"/>
            <a:ext cx="4813301" cy="4425316"/>
          </a:xfrm>
        </p:spPr>
        <p:txBody>
          <a:bodyPr>
            <a:normAutofit/>
          </a:bodyPr>
          <a:lstStyle>
            <a:lvl1pPr marL="0" indent="0" algn="ctr">
              <a:lnSpc>
                <a:spcPct val="125000"/>
              </a:lnSpc>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May 9, 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7322" y="274320"/>
            <a:ext cx="9138918" cy="1074420"/>
          </a:xfrm>
        </p:spPr>
        <p:txBody>
          <a:bodyPr anchor="b"/>
          <a:lstStyle>
            <a:lvl1pPr algn="ctr">
              <a:lnSpc>
                <a:spcPct val="100000"/>
              </a:lnSpc>
              <a:defRPr sz="4000" b="0"/>
            </a:lvl1pPr>
          </a:lstStyle>
          <a:p>
            <a:r>
              <a:rPr lang="en-US" smtClean="0"/>
              <a:t>Click to edit Master title style</a:t>
            </a:r>
            <a:endParaRPr lang="en-US" dirty="0"/>
          </a:p>
        </p:txBody>
      </p:sp>
      <p:sp>
        <p:nvSpPr>
          <p:cNvPr id="3" name="Picture Placeholder 2"/>
          <p:cNvSpPr>
            <a:spLocks noGrp="1"/>
          </p:cNvSpPr>
          <p:nvPr>
            <p:ph type="pic" idx="1"/>
          </p:nvPr>
        </p:nvSpPr>
        <p:spPr>
          <a:xfrm>
            <a:off x="2413002" y="1371600"/>
            <a:ext cx="9687558" cy="5449253"/>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r>
              <a:rPr lang="en-US" smtClean="0"/>
              <a:t>Click icon to add picture</a:t>
            </a:r>
            <a:endParaRPr lang="en-US" dirty="0"/>
          </a:p>
        </p:txBody>
      </p:sp>
      <p:sp>
        <p:nvSpPr>
          <p:cNvPr id="4" name="Text Placeholder 3"/>
          <p:cNvSpPr>
            <a:spLocks noGrp="1"/>
          </p:cNvSpPr>
          <p:nvPr>
            <p:ph type="body" sz="half" idx="2"/>
          </p:nvPr>
        </p:nvSpPr>
        <p:spPr>
          <a:xfrm>
            <a:off x="2687322" y="6972300"/>
            <a:ext cx="9138918" cy="640080"/>
          </a:xfrm>
        </p:spPr>
        <p:txBody>
          <a:bodyPr>
            <a:normAutofit/>
          </a:bodyPr>
          <a:lstStyle>
            <a:lvl1pPr marL="0" indent="0" algn="ctr">
              <a:buNone/>
              <a:defRPr sz="23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May 9,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0"/>
            <a:ext cx="13167360" cy="1920240"/>
          </a:xfrm>
          <a:prstGeom prst="rect">
            <a:avLst/>
          </a:prstGeom>
        </p:spPr>
        <p:txBody>
          <a:bodyPr vert="horz" lIns="130622" tIns="65311" rIns="130622" bIns="65311"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10181356" y="7627621"/>
            <a:ext cx="3337560" cy="438150"/>
          </a:xfrm>
          <a:prstGeom prst="rect">
            <a:avLst/>
          </a:prstGeom>
        </p:spPr>
        <p:txBody>
          <a:bodyPr vert="horz" lIns="130622" tIns="65311" rIns="65311" bIns="65311" rtlCol="0" anchor="ctr"/>
          <a:lstStyle>
            <a:lvl1pPr algn="r">
              <a:defRPr sz="1700">
                <a:solidFill>
                  <a:schemeClr val="tx1">
                    <a:lumMod val="65000"/>
                    <a:lumOff val="35000"/>
                  </a:schemeClr>
                </a:solidFill>
                <a:latin typeface="Century Gothic" pitchFamily="34" charset="0"/>
              </a:defRPr>
            </a:lvl1pPr>
          </a:lstStyle>
          <a:p>
            <a:fld id="{62B1B13E-D5AF-485E-81A1-82A140076526}" type="datetime4">
              <a:rPr lang="en-US" smtClean="0"/>
              <a:pPr/>
              <a:t>May 9, 2025</a:t>
            </a:fld>
            <a:endParaRPr lang="en-US" dirty="0"/>
          </a:p>
        </p:txBody>
      </p:sp>
      <p:sp>
        <p:nvSpPr>
          <p:cNvPr id="5" name="Footer Placeholder 4"/>
          <p:cNvSpPr>
            <a:spLocks noGrp="1"/>
          </p:cNvSpPr>
          <p:nvPr>
            <p:ph type="ftr" sz="quarter" idx="3"/>
          </p:nvPr>
        </p:nvSpPr>
        <p:spPr>
          <a:xfrm>
            <a:off x="1054665" y="7627621"/>
            <a:ext cx="4556760" cy="438150"/>
          </a:xfrm>
          <a:prstGeom prst="rect">
            <a:avLst/>
          </a:prstGeom>
        </p:spPr>
        <p:txBody>
          <a:bodyPr vert="horz" lIns="65311" tIns="65311" rIns="130622" bIns="65311" rtlCol="0" anchor="ctr"/>
          <a:lstStyle>
            <a:lvl1pPr algn="l">
              <a:defRPr sz="17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13669246" y="7627621"/>
            <a:ext cx="899160" cy="438150"/>
          </a:xfrm>
          <a:prstGeom prst="rect">
            <a:avLst/>
          </a:prstGeom>
        </p:spPr>
        <p:txBody>
          <a:bodyPr vert="horz" lIns="39187" tIns="65311" rIns="65311" bIns="65311" rtlCol="0" anchor="ctr"/>
          <a:lstStyle>
            <a:lvl1pPr algn="l">
              <a:defRPr sz="1700">
                <a:solidFill>
                  <a:schemeClr val="tx1">
                    <a:lumMod val="65000"/>
                    <a:lumOff val="35000"/>
                  </a:schemeClr>
                </a:solidFill>
                <a:latin typeface="Century Gothic" pitchFamily="34" charset="0"/>
              </a:defRPr>
            </a:lvl1pPr>
          </a:lstStyle>
          <a:p>
            <a:fld id="{2754ED01-E2A0-4C1E-8E21-014B99041579}" type="slidenum">
              <a:rPr lang="en-US" smtClean="0"/>
              <a:pPr/>
              <a:t>‹#›</a:t>
            </a:fld>
            <a:endParaRPr lang="en-US" dirty="0"/>
          </a:p>
        </p:txBody>
      </p:sp>
      <p:sp>
        <p:nvSpPr>
          <p:cNvPr id="7" name="Oval 6"/>
          <p:cNvSpPr/>
          <p:nvPr/>
        </p:nvSpPr>
        <p:spPr>
          <a:xfrm>
            <a:off x="13532416" y="7799261"/>
            <a:ext cx="135635" cy="10172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marL="0" algn="ctr" defTabSz="1306220" rtl="0" eaLnBrk="1" latinLnBrk="0" hangingPunct="1"/>
            <a:endParaRPr lang="en-US" sz="2600" kern="1200">
              <a:solidFill>
                <a:schemeClr val="lt1"/>
              </a:solidFill>
              <a:latin typeface="+mn-lt"/>
              <a:ea typeface="+mn-ea"/>
              <a:cs typeface="+mn-cs"/>
            </a:endParaRPr>
          </a:p>
        </p:txBody>
      </p:sp>
      <p:sp>
        <p:nvSpPr>
          <p:cNvPr id="8" name="Oval 7"/>
          <p:cNvSpPr/>
          <p:nvPr/>
        </p:nvSpPr>
        <p:spPr>
          <a:xfrm>
            <a:off x="910591" y="7799261"/>
            <a:ext cx="135635" cy="101726"/>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Lst>
  <p:hf sldNum="0" hdr="0" ftr="0" dt="0"/>
  <p:txStyles>
    <p:titleStyle>
      <a:lvl1pPr algn="ctr" defTabSz="1306220" rtl="0" eaLnBrk="1" latinLnBrk="0" hangingPunct="1">
        <a:lnSpc>
          <a:spcPts val="8285"/>
        </a:lnSpc>
        <a:spcBef>
          <a:spcPct val="0"/>
        </a:spcBef>
        <a:buNone/>
        <a:defRPr sz="77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489833" indent="-489833" algn="l" defTabSz="1306220" rtl="0" eaLnBrk="1" latinLnBrk="0" hangingPunct="1">
        <a:spcBef>
          <a:spcPct val="20000"/>
        </a:spcBef>
        <a:buFont typeface="Arial" pitchFamily="34" charset="0"/>
        <a:buChar char="•"/>
        <a:defRPr sz="3400" kern="1200">
          <a:solidFill>
            <a:schemeClr val="tx1">
              <a:lumMod val="50000"/>
              <a:lumOff val="50000"/>
            </a:schemeClr>
          </a:solidFill>
          <a:latin typeface="+mj-lt"/>
          <a:ea typeface="+mn-ea"/>
          <a:cs typeface="+mn-cs"/>
        </a:defRPr>
      </a:lvl1pPr>
      <a:lvl2pPr marL="1061304" indent="-408194"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2pPr>
      <a:lvl3pPr marL="163277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3pPr>
      <a:lvl4pPr marL="2285886"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4pPr>
      <a:lvl5pPr marL="293899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5pPr>
      <a:lvl6pPr marL="3592106"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6pPr>
      <a:lvl7pPr marL="4245216"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7pPr>
      <a:lvl8pPr marL="4898327" indent="-326555" algn="l" defTabSz="1306220" rtl="0" eaLnBrk="1" latinLnBrk="0" hangingPunct="1">
        <a:spcBef>
          <a:spcPct val="20000"/>
        </a:spcBef>
        <a:buFont typeface="Courier New" pitchFamily="49" charset="0"/>
        <a:buChar char="o"/>
        <a:defRPr sz="2300" kern="1200">
          <a:solidFill>
            <a:schemeClr val="tx1">
              <a:lumMod val="50000"/>
              <a:lumOff val="50000"/>
            </a:schemeClr>
          </a:solidFill>
          <a:latin typeface="+mj-lt"/>
          <a:ea typeface="+mn-ea"/>
          <a:cs typeface="+mn-cs"/>
        </a:defRPr>
      </a:lvl8pPr>
      <a:lvl9pPr marL="5551437" indent="-326555" algn="l" defTabSz="1306220" rtl="0" eaLnBrk="1" latinLnBrk="0" hangingPunct="1">
        <a:spcBef>
          <a:spcPct val="20000"/>
        </a:spcBef>
        <a:buFont typeface="Arial" pitchFamily="34" charset="0"/>
        <a:buChar char="•"/>
        <a:defRPr sz="2300" kern="1200">
          <a:solidFill>
            <a:schemeClr val="tx1">
              <a:lumMod val="50000"/>
              <a:lumOff val="50000"/>
            </a:schemeClr>
          </a:solidFill>
          <a:latin typeface="+mj-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4037" y="357227"/>
            <a:ext cx="7415927" cy="706869"/>
          </a:xfrm>
          <a:prstGeom prst="rect">
            <a:avLst/>
          </a:prstGeom>
          <a:noFill/>
          <a:ln/>
        </p:spPr>
        <p:txBody>
          <a:bodyPr wrap="square" lIns="0" tIns="0" rIns="0" bIns="0" rtlCol="0" anchor="t"/>
          <a:lstStyle/>
          <a:p>
            <a:pPr marL="0" indent="0" algn="ctr">
              <a:lnSpc>
                <a:spcPts val="6050"/>
              </a:lnSpc>
              <a:buNone/>
            </a:pPr>
            <a:r>
              <a:rPr lang="en-US" sz="5400" dirty="0">
                <a:solidFill>
                  <a:srgbClr val="505468"/>
                </a:solidFill>
                <a:latin typeface="Instrument Sans Semi Bold" pitchFamily="34" charset="0"/>
                <a:ea typeface="Instrument Sans Semi Bold" pitchFamily="34" charset="-122"/>
                <a:cs typeface="Instrument Sans Semi Bold" pitchFamily="34" charset="-120"/>
              </a:rPr>
              <a:t>Stock Market </a:t>
            </a:r>
            <a:r>
              <a:rPr lang="en-US" sz="5400" dirty="0" smtClean="0">
                <a:solidFill>
                  <a:srgbClr val="505468"/>
                </a:solidFill>
                <a:latin typeface="Instrument Sans Semi Bold" pitchFamily="34" charset="0"/>
                <a:ea typeface="Instrument Sans Semi Bold" pitchFamily="34" charset="-122"/>
                <a:cs typeface="Instrument Sans Semi Bold" pitchFamily="34" charset="-120"/>
              </a:rPr>
              <a:t>Analysis</a:t>
            </a:r>
            <a:endParaRPr lang="en-US" sz="5400" dirty="0"/>
          </a:p>
        </p:txBody>
      </p:sp>
      <p:sp>
        <p:nvSpPr>
          <p:cNvPr id="4" name="Text 1"/>
          <p:cNvSpPr/>
          <p:nvPr/>
        </p:nvSpPr>
        <p:spPr>
          <a:xfrm>
            <a:off x="3896751" y="5469816"/>
            <a:ext cx="4951828" cy="1759188"/>
          </a:xfrm>
          <a:prstGeom prst="rect">
            <a:avLst/>
          </a:prstGeom>
          <a:noFill/>
          <a:ln/>
        </p:spPr>
        <p:txBody>
          <a:bodyPr wrap="square" lIns="0" tIns="0" rIns="0" bIns="0" rtlCol="0" anchor="t"/>
          <a:lstStyle/>
          <a:p>
            <a:pPr marL="0" indent="0" algn="r">
              <a:lnSpc>
                <a:spcPts val="3100"/>
              </a:lnSpc>
              <a:buNone/>
            </a:pPr>
            <a:r>
              <a:rPr lang="en-US" sz="2400" dirty="0" smtClean="0"/>
              <a:t>Submitted By:</a:t>
            </a:r>
          </a:p>
          <a:p>
            <a:pPr marL="0" indent="0" algn="r">
              <a:lnSpc>
                <a:spcPts val="3100"/>
              </a:lnSpc>
              <a:buNone/>
            </a:pPr>
            <a:r>
              <a:rPr lang="en-US" sz="2400" dirty="0" smtClean="0"/>
              <a:t>Aaditya Sharma(21ESKCA002)</a:t>
            </a:r>
          </a:p>
          <a:p>
            <a:pPr marL="0" indent="0" algn="r">
              <a:lnSpc>
                <a:spcPts val="3100"/>
              </a:lnSpc>
              <a:buNone/>
            </a:pPr>
            <a:r>
              <a:rPr lang="en-US" sz="2400" dirty="0" smtClean="0"/>
              <a:t>Ansh Tyagi(21ESKCA017)</a:t>
            </a:r>
            <a:endParaRPr lang="en-US" sz="2400" dirty="0" smtClean="0"/>
          </a:p>
          <a:p>
            <a:pPr algn="r">
              <a:lnSpc>
                <a:spcPts val="3100"/>
              </a:lnSpc>
            </a:pPr>
            <a:r>
              <a:rPr lang="en-US" sz="2400" dirty="0" smtClean="0"/>
              <a:t>Bhavya Gupta (21ESKCA032)</a:t>
            </a:r>
          </a:p>
          <a:p>
            <a:pPr marL="0" indent="0" algn="r">
              <a:lnSpc>
                <a:spcPts val="3100"/>
              </a:lnSpc>
              <a:buNone/>
            </a:pPr>
            <a:endParaRPr lang="en-US" sz="2400" dirty="0"/>
          </a:p>
        </p:txBody>
      </p:sp>
      <p:sp>
        <p:nvSpPr>
          <p:cNvPr id="5" name="Shape 2"/>
          <p:cNvSpPr/>
          <p:nvPr/>
        </p:nvSpPr>
        <p:spPr>
          <a:xfrm>
            <a:off x="864037" y="5793581"/>
            <a:ext cx="394930" cy="394930"/>
          </a:xfrm>
          <a:prstGeom prst="roundRect">
            <a:avLst>
              <a:gd name="adj" fmla="val 23151155"/>
            </a:avLst>
          </a:prstGeom>
          <a:noFill/>
          <a:ln w="7620">
            <a:solidFill>
              <a:srgbClr val="FFFFFF"/>
            </a:solidFill>
            <a:prstDash val="solid"/>
          </a:ln>
        </p:spPr>
      </p:sp>
      <p:sp>
        <p:nvSpPr>
          <p:cNvPr id="8" name="Text 1"/>
          <p:cNvSpPr/>
          <p:nvPr/>
        </p:nvSpPr>
        <p:spPr>
          <a:xfrm>
            <a:off x="182880" y="5469816"/>
            <a:ext cx="4951828" cy="2284269"/>
          </a:xfrm>
          <a:prstGeom prst="rect">
            <a:avLst/>
          </a:prstGeom>
          <a:noFill/>
          <a:ln/>
        </p:spPr>
        <p:txBody>
          <a:bodyPr wrap="square" lIns="0" tIns="0" rIns="0" bIns="0" rtlCol="0" anchor="t"/>
          <a:lstStyle/>
          <a:p>
            <a:pPr marL="0" indent="0">
              <a:lnSpc>
                <a:spcPts val="3100"/>
              </a:lnSpc>
              <a:buNone/>
            </a:pPr>
            <a:r>
              <a:rPr lang="en-US" sz="2400" dirty="0" smtClean="0"/>
              <a:t>Submitted To:</a:t>
            </a:r>
          </a:p>
          <a:p>
            <a:pPr marL="0" indent="0">
              <a:lnSpc>
                <a:spcPts val="3100"/>
              </a:lnSpc>
              <a:buNone/>
            </a:pPr>
            <a:r>
              <a:rPr lang="en-US" sz="2400" dirty="0" smtClean="0"/>
              <a:t>Project Mentor: Ms. </a:t>
            </a:r>
            <a:r>
              <a:rPr lang="en-US" sz="2400" dirty="0" err="1" smtClean="0"/>
              <a:t>Garima</a:t>
            </a:r>
            <a:r>
              <a:rPr lang="en-US" sz="2400" dirty="0" smtClean="0"/>
              <a:t> </a:t>
            </a:r>
            <a:r>
              <a:rPr lang="en-US" sz="2400" dirty="0" err="1" smtClean="0"/>
              <a:t>Garg</a:t>
            </a:r>
            <a:endParaRPr lang="en-US" sz="2400" dirty="0" smtClean="0"/>
          </a:p>
          <a:p>
            <a:pPr marL="0" indent="0">
              <a:lnSpc>
                <a:spcPts val="3100"/>
              </a:lnSpc>
              <a:buNone/>
            </a:pPr>
            <a:r>
              <a:rPr lang="en-US" sz="2400" dirty="0" smtClean="0"/>
              <a:t>Project Coordinator: Mr. </a:t>
            </a:r>
            <a:r>
              <a:rPr lang="en-US" sz="2400" dirty="0" err="1" smtClean="0"/>
              <a:t>Sumit</a:t>
            </a:r>
            <a:r>
              <a:rPr lang="en-US" sz="2400" dirty="0" smtClean="0"/>
              <a:t> Kumar</a:t>
            </a:r>
          </a:p>
          <a:p>
            <a:pPr marL="0" indent="0">
              <a:lnSpc>
                <a:spcPts val="3100"/>
              </a:lnSpc>
              <a:buNone/>
            </a:pPr>
            <a:endParaRPr lang="en-US" sz="2400" dirty="0" smtClean="0"/>
          </a:p>
        </p:txBody>
      </p:sp>
      <p:pic>
        <p:nvPicPr>
          <p:cNvPr id="9" name="Picture 2" descr="C:\Users\HP\Desktop\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184" y="2412524"/>
            <a:ext cx="4079629" cy="290506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0" descr="preencoded.png"/>
          <p:cNvPicPr>
            <a:picLocks noChangeAspect="1"/>
          </p:cNvPicPr>
          <p:nvPr/>
        </p:nvPicPr>
        <p:blipFill>
          <a:blip r:embed="rId4"/>
          <a:stretch>
            <a:fillRect/>
          </a:stretch>
        </p:blipFill>
        <p:spPr>
          <a:xfrm>
            <a:off x="9260115" y="0"/>
            <a:ext cx="5370286" cy="8229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75811"/>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Future Scope</a:t>
            </a:r>
            <a:endParaRPr lang="en-US" sz="4850" dirty="0"/>
          </a:p>
        </p:txBody>
      </p:sp>
      <p:sp>
        <p:nvSpPr>
          <p:cNvPr id="4" name="Shape 1"/>
          <p:cNvSpPr/>
          <p:nvPr/>
        </p:nvSpPr>
        <p:spPr>
          <a:xfrm>
            <a:off x="864037" y="1917621"/>
            <a:ext cx="555427" cy="555427"/>
          </a:xfrm>
          <a:prstGeom prst="roundRect">
            <a:avLst>
              <a:gd name="adj" fmla="val 18669"/>
            </a:avLst>
          </a:prstGeom>
          <a:solidFill>
            <a:srgbClr val="E2E3E9"/>
          </a:solidFill>
          <a:ln w="15240">
            <a:solidFill>
              <a:srgbClr val="C8C9CF"/>
            </a:solidFill>
            <a:prstDash val="solid"/>
          </a:ln>
        </p:spPr>
      </p:sp>
      <p:sp>
        <p:nvSpPr>
          <p:cNvPr id="5" name="Text 2"/>
          <p:cNvSpPr/>
          <p:nvPr/>
        </p:nvSpPr>
        <p:spPr>
          <a:xfrm>
            <a:off x="1666280" y="2002393"/>
            <a:ext cx="3086100"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Platform Expansion</a:t>
            </a:r>
            <a:endParaRPr lang="en-US" sz="2400" b="1" dirty="0"/>
          </a:p>
        </p:txBody>
      </p:sp>
      <p:sp>
        <p:nvSpPr>
          <p:cNvPr id="6" name="Text 3"/>
          <p:cNvSpPr/>
          <p:nvPr/>
        </p:nvSpPr>
        <p:spPr>
          <a:xfrm>
            <a:off x="1666280" y="2536269"/>
            <a:ext cx="6613684" cy="395049"/>
          </a:xfrm>
          <a:prstGeom prst="rect">
            <a:avLst/>
          </a:prstGeom>
          <a:noFill/>
          <a:ln/>
        </p:spPr>
        <p:txBody>
          <a:bodyPr wrap="non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iOS and web app development for wider reach.</a:t>
            </a:r>
            <a:endParaRPr lang="en-US" sz="1900" dirty="0"/>
          </a:p>
        </p:txBody>
      </p:sp>
      <p:sp>
        <p:nvSpPr>
          <p:cNvPr id="7" name="Shape 4"/>
          <p:cNvSpPr/>
          <p:nvPr/>
        </p:nvSpPr>
        <p:spPr>
          <a:xfrm>
            <a:off x="864037" y="3425071"/>
            <a:ext cx="555427" cy="555427"/>
          </a:xfrm>
          <a:prstGeom prst="roundRect">
            <a:avLst>
              <a:gd name="adj" fmla="val 18669"/>
            </a:avLst>
          </a:prstGeom>
          <a:solidFill>
            <a:srgbClr val="E2E3E9"/>
          </a:solidFill>
          <a:ln w="15240">
            <a:solidFill>
              <a:srgbClr val="C8C9CF"/>
            </a:solidFill>
            <a:prstDash val="solid"/>
          </a:ln>
        </p:spPr>
      </p:sp>
      <p:sp>
        <p:nvSpPr>
          <p:cNvPr id="8" name="Text 5"/>
          <p:cNvSpPr/>
          <p:nvPr/>
        </p:nvSpPr>
        <p:spPr>
          <a:xfrm>
            <a:off x="1666280" y="3509843"/>
            <a:ext cx="3086100"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Sentiment Analysis</a:t>
            </a:r>
            <a:endParaRPr lang="en-US" sz="2400" b="1" dirty="0"/>
          </a:p>
        </p:txBody>
      </p:sp>
      <p:sp>
        <p:nvSpPr>
          <p:cNvPr id="9" name="Text 6"/>
          <p:cNvSpPr/>
          <p:nvPr/>
        </p:nvSpPr>
        <p:spPr>
          <a:xfrm>
            <a:off x="1666280" y="4043720"/>
            <a:ext cx="6613684" cy="395049"/>
          </a:xfrm>
          <a:prstGeom prst="rect">
            <a:avLst/>
          </a:prstGeom>
          <a:noFill/>
          <a:ln/>
        </p:spPr>
        <p:txBody>
          <a:bodyPr wrap="non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Analyze news and social media for better predictions.</a:t>
            </a:r>
            <a:endParaRPr lang="en-US" sz="1900" dirty="0"/>
          </a:p>
        </p:txBody>
      </p:sp>
      <p:sp>
        <p:nvSpPr>
          <p:cNvPr id="10" name="Shape 7"/>
          <p:cNvSpPr/>
          <p:nvPr/>
        </p:nvSpPr>
        <p:spPr>
          <a:xfrm>
            <a:off x="864037" y="4932521"/>
            <a:ext cx="555427" cy="555427"/>
          </a:xfrm>
          <a:prstGeom prst="roundRect">
            <a:avLst>
              <a:gd name="adj" fmla="val 18669"/>
            </a:avLst>
          </a:prstGeom>
          <a:solidFill>
            <a:srgbClr val="E2E3E9"/>
          </a:solidFill>
          <a:ln w="15240">
            <a:solidFill>
              <a:srgbClr val="C8C9CF"/>
            </a:solidFill>
            <a:prstDash val="solid"/>
          </a:ln>
        </p:spPr>
      </p:sp>
      <p:sp>
        <p:nvSpPr>
          <p:cNvPr id="11" name="Text 8"/>
          <p:cNvSpPr/>
          <p:nvPr/>
        </p:nvSpPr>
        <p:spPr>
          <a:xfrm>
            <a:off x="1666280" y="5017294"/>
            <a:ext cx="3086100"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Portfolio Tracking</a:t>
            </a:r>
            <a:endParaRPr lang="en-US" sz="2400" b="1" dirty="0"/>
          </a:p>
        </p:txBody>
      </p:sp>
      <p:sp>
        <p:nvSpPr>
          <p:cNvPr id="12" name="Text 9"/>
          <p:cNvSpPr/>
          <p:nvPr/>
        </p:nvSpPr>
        <p:spPr>
          <a:xfrm>
            <a:off x="1666280" y="5551170"/>
            <a:ext cx="6613684" cy="395049"/>
          </a:xfrm>
          <a:prstGeom prst="rect">
            <a:avLst/>
          </a:prstGeom>
          <a:noFill/>
          <a:ln/>
        </p:spPr>
        <p:txBody>
          <a:bodyPr wrap="non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Feature to monitor investments and profits.</a:t>
            </a:r>
            <a:endParaRPr lang="en-US" sz="1900" dirty="0"/>
          </a:p>
        </p:txBody>
      </p:sp>
      <p:sp>
        <p:nvSpPr>
          <p:cNvPr id="13" name="Shape 10"/>
          <p:cNvSpPr/>
          <p:nvPr/>
        </p:nvSpPr>
        <p:spPr>
          <a:xfrm>
            <a:off x="864037" y="6439972"/>
            <a:ext cx="555427" cy="555427"/>
          </a:xfrm>
          <a:prstGeom prst="roundRect">
            <a:avLst>
              <a:gd name="adj" fmla="val 18669"/>
            </a:avLst>
          </a:prstGeom>
          <a:solidFill>
            <a:srgbClr val="E2E3E9"/>
          </a:solidFill>
          <a:ln w="15240">
            <a:solidFill>
              <a:srgbClr val="C8C9CF"/>
            </a:solidFill>
            <a:prstDash val="solid"/>
          </a:ln>
        </p:spPr>
      </p:sp>
      <p:sp>
        <p:nvSpPr>
          <p:cNvPr id="14" name="Text 11"/>
          <p:cNvSpPr/>
          <p:nvPr/>
        </p:nvSpPr>
        <p:spPr>
          <a:xfrm>
            <a:off x="1666280" y="6524744"/>
            <a:ext cx="3086100"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Smart Alerts</a:t>
            </a:r>
            <a:endParaRPr lang="en-US" sz="2400" b="1" dirty="0"/>
          </a:p>
        </p:txBody>
      </p:sp>
      <p:sp>
        <p:nvSpPr>
          <p:cNvPr id="15" name="Text 12"/>
          <p:cNvSpPr/>
          <p:nvPr/>
        </p:nvSpPr>
        <p:spPr>
          <a:xfrm>
            <a:off x="1666280" y="7058620"/>
            <a:ext cx="6613684" cy="395049"/>
          </a:xfrm>
          <a:prstGeom prst="rect">
            <a:avLst/>
          </a:prstGeom>
          <a:noFill/>
          <a:ln/>
        </p:spPr>
        <p:txBody>
          <a:bodyPr wrap="non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Notifications for critical price changes and events.</a:t>
            </a:r>
            <a:endParaRPr lang="en-US" sz="1900" dirty="0"/>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9866" y="390048"/>
            <a:ext cx="6172200" cy="771525"/>
          </a:xfrm>
          <a:prstGeom prst="rect">
            <a:avLst/>
          </a:prstGeom>
          <a:noFill/>
          <a:ln/>
        </p:spPr>
        <p:txBody>
          <a:bodyPr wrap="none" lIns="0" tIns="0" rIns="0" bIns="0" rtlCol="0" anchor="t"/>
          <a:lstStyle/>
          <a:p>
            <a:pPr marL="0" indent="0" algn="l">
              <a:lnSpc>
                <a:spcPts val="6050"/>
              </a:lnSpc>
              <a:buNone/>
            </a:pPr>
            <a:r>
              <a:rPr lang="en-US" sz="4850" dirty="0" smtClean="0">
                <a:solidFill>
                  <a:srgbClr val="505468"/>
                </a:solidFill>
                <a:latin typeface="Instrument Sans Semi Bold" pitchFamily="34" charset="0"/>
              </a:rPr>
              <a:t>Conclusion </a:t>
            </a:r>
            <a:endParaRPr lang="en-US" sz="4850" dirty="0"/>
          </a:p>
        </p:txBody>
      </p:sp>
      <p:sp>
        <p:nvSpPr>
          <p:cNvPr id="3" name="Text 2"/>
          <p:cNvSpPr/>
          <p:nvPr/>
        </p:nvSpPr>
        <p:spPr>
          <a:xfrm>
            <a:off x="551979" y="4950233"/>
            <a:ext cx="6037942" cy="1378427"/>
          </a:xfrm>
          <a:prstGeom prst="rect">
            <a:avLst/>
          </a:prstGeom>
          <a:noFill/>
          <a:ln/>
        </p:spPr>
        <p:txBody>
          <a:bodyPr wrap="square" lIns="0" tIns="0" rIns="0" bIns="0" rtlCol="0" anchor="t"/>
          <a:lstStyle/>
          <a:p>
            <a:endParaRPr lang="en-US" sz="2400" dirty="0"/>
          </a:p>
        </p:txBody>
      </p:sp>
      <p:pic>
        <p:nvPicPr>
          <p:cNvPr id="3074" name="Picture 2" descr="90+ Thousand Closing Stock Market Royalty-Free Images, Stock Photos &amp;  Picture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0"/>
            <a:ext cx="5715000" cy="8229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3937564432"/>
              </p:ext>
            </p:extLst>
          </p:nvPr>
        </p:nvGraphicFramePr>
        <p:xfrm>
          <a:off x="159657" y="1161573"/>
          <a:ext cx="8229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597526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777" y="2786743"/>
            <a:ext cx="13167360" cy="1920240"/>
          </a:xfrm>
        </p:spPr>
        <p:txBody>
          <a:bodyPr/>
          <a:lstStyle/>
          <a:p>
            <a:r>
              <a:rPr lang="en-US" dirty="0" smtClean="0"/>
              <a:t>Thank You </a:t>
            </a:r>
            <a:br>
              <a:rPr lang="en-US" dirty="0" smtClean="0"/>
            </a:br>
            <a:r>
              <a:rPr lang="en-US" dirty="0" smtClean="0"/>
              <a:t>Any Query ?</a:t>
            </a:r>
            <a:endParaRPr lang="en-IN" dirty="0"/>
          </a:p>
        </p:txBody>
      </p:sp>
    </p:spTree>
    <p:extLst>
      <p:ext uri="{BB962C8B-B14F-4D97-AF65-F5344CB8AC3E}">
        <p14:creationId xmlns:p14="http://schemas.microsoft.com/office/powerpoint/2010/main" val="290610661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13135" y="416938"/>
            <a:ext cx="5345311" cy="668179"/>
          </a:xfrm>
          <a:prstGeom prst="rect">
            <a:avLst/>
          </a:prstGeom>
          <a:noFill/>
          <a:ln/>
        </p:spPr>
        <p:txBody>
          <a:bodyPr wrap="none" lIns="0" tIns="0" rIns="0" bIns="0" rtlCol="0" anchor="t"/>
          <a:lstStyle/>
          <a:p>
            <a:pPr marL="0" indent="0" algn="l">
              <a:lnSpc>
                <a:spcPts val="5250"/>
              </a:lnSpc>
              <a:buNone/>
            </a:pPr>
            <a:r>
              <a:rPr lang="en-US" sz="4200" dirty="0">
                <a:solidFill>
                  <a:srgbClr val="505468"/>
                </a:solidFill>
                <a:latin typeface="Instrument Sans Semi Bold" pitchFamily="34" charset="0"/>
                <a:ea typeface="Instrument Sans Semi Bold" pitchFamily="34" charset="-122"/>
                <a:cs typeface="Instrument Sans Semi Bold" pitchFamily="34" charset="-120"/>
              </a:rPr>
              <a:t>Objective</a:t>
            </a:r>
            <a:endParaRPr lang="en-US" sz="4200" dirty="0"/>
          </a:p>
        </p:txBody>
      </p:sp>
      <p:sp>
        <p:nvSpPr>
          <p:cNvPr id="4" name="Shape 1"/>
          <p:cNvSpPr/>
          <p:nvPr/>
        </p:nvSpPr>
        <p:spPr>
          <a:xfrm>
            <a:off x="748306" y="1481540"/>
            <a:ext cx="8294093" cy="1247061"/>
          </a:xfrm>
          <a:prstGeom prst="roundRect">
            <a:avLst>
              <a:gd name="adj" fmla="val 7201"/>
            </a:avLst>
          </a:prstGeom>
          <a:solidFill>
            <a:srgbClr val="E2E3E9"/>
          </a:solidFill>
          <a:ln w="7620">
            <a:solidFill>
              <a:srgbClr val="C8C9CF"/>
            </a:solidFill>
            <a:prstDash val="solid"/>
          </a:ln>
        </p:spPr>
      </p:sp>
      <p:sp>
        <p:nvSpPr>
          <p:cNvPr id="6" name="Text 3"/>
          <p:cNvSpPr/>
          <p:nvPr/>
        </p:nvSpPr>
        <p:spPr>
          <a:xfrm>
            <a:off x="846782" y="1572050"/>
            <a:ext cx="6017419" cy="846416"/>
          </a:xfrm>
          <a:prstGeom prst="rect">
            <a:avLst/>
          </a:prstGeom>
          <a:noFill/>
          <a:ln/>
        </p:spPr>
        <p:txBody>
          <a:bodyPr wrap="none" lIns="0" tIns="0" rIns="0" bIns="0" rtlCol="0" anchor="t"/>
          <a:lstStyle/>
          <a:p>
            <a:r>
              <a:rPr lang="en-US" sz="2000" dirty="0" smtClean="0"/>
              <a:t>Built and trained an LSTM model using 10 years of stock data, focusing </a:t>
            </a:r>
          </a:p>
          <a:p>
            <a:r>
              <a:rPr lang="en-US" sz="2000" dirty="0" smtClean="0"/>
              <a:t>on price changes and incorporating technical indicators like RSI, MACD, </a:t>
            </a:r>
          </a:p>
          <a:p>
            <a:r>
              <a:rPr lang="en-US" sz="2000" dirty="0" smtClean="0"/>
              <a:t>Bollinger Bands, SMA, and EMA.</a:t>
            </a:r>
          </a:p>
        </p:txBody>
      </p:sp>
      <p:sp>
        <p:nvSpPr>
          <p:cNvPr id="7" name="Shape 4"/>
          <p:cNvSpPr/>
          <p:nvPr/>
        </p:nvSpPr>
        <p:spPr>
          <a:xfrm>
            <a:off x="727205" y="4445391"/>
            <a:ext cx="8315194" cy="1081055"/>
          </a:xfrm>
          <a:prstGeom prst="roundRect">
            <a:avLst>
              <a:gd name="adj" fmla="val 7201"/>
            </a:avLst>
          </a:prstGeom>
          <a:solidFill>
            <a:srgbClr val="E2E3E9"/>
          </a:solidFill>
          <a:ln w="7620">
            <a:solidFill>
              <a:srgbClr val="C8C9CF"/>
            </a:solidFill>
            <a:prstDash val="solid"/>
          </a:ln>
        </p:spPr>
      </p:sp>
      <p:sp>
        <p:nvSpPr>
          <p:cNvPr id="9" name="Text 6"/>
          <p:cNvSpPr/>
          <p:nvPr/>
        </p:nvSpPr>
        <p:spPr>
          <a:xfrm>
            <a:off x="846779" y="4640483"/>
            <a:ext cx="7509429" cy="814305"/>
          </a:xfrm>
          <a:prstGeom prst="rect">
            <a:avLst/>
          </a:prstGeom>
          <a:noFill/>
          <a:ln/>
        </p:spPr>
        <p:txBody>
          <a:bodyPr wrap="none" lIns="0" tIns="0" rIns="0" bIns="0" rtlCol="0" anchor="t"/>
          <a:lstStyle/>
          <a:p>
            <a:pPr>
              <a:lnSpc>
                <a:spcPts val="2650"/>
              </a:lnSpc>
            </a:pPr>
            <a:r>
              <a:rPr lang="en-US" sz="2000" dirty="0" smtClean="0"/>
              <a:t>Backend built with Flask, handling data analysis, user authentication, </a:t>
            </a:r>
          </a:p>
          <a:p>
            <a:pPr>
              <a:lnSpc>
                <a:spcPts val="2650"/>
              </a:lnSpc>
            </a:pPr>
            <a:r>
              <a:rPr lang="en-US" sz="2000" dirty="0" smtClean="0"/>
              <a:t>and app communication.</a:t>
            </a:r>
            <a:endParaRPr lang="en-US" sz="2000" dirty="0"/>
          </a:p>
        </p:txBody>
      </p:sp>
      <p:sp>
        <p:nvSpPr>
          <p:cNvPr id="10" name="Shape 7"/>
          <p:cNvSpPr/>
          <p:nvPr/>
        </p:nvSpPr>
        <p:spPr>
          <a:xfrm>
            <a:off x="734239" y="3038622"/>
            <a:ext cx="8308160" cy="1122281"/>
          </a:xfrm>
          <a:prstGeom prst="roundRect">
            <a:avLst>
              <a:gd name="adj" fmla="val 5651"/>
            </a:avLst>
          </a:prstGeom>
          <a:solidFill>
            <a:srgbClr val="E2E3E9"/>
          </a:solidFill>
          <a:ln w="7620">
            <a:solidFill>
              <a:srgbClr val="C8C9CF"/>
            </a:solidFill>
            <a:prstDash val="solid"/>
          </a:ln>
        </p:spPr>
      </p:sp>
      <p:sp>
        <p:nvSpPr>
          <p:cNvPr id="12" name="Text 9"/>
          <p:cNvSpPr/>
          <p:nvPr/>
        </p:nvSpPr>
        <p:spPr>
          <a:xfrm>
            <a:off x="846779" y="3185283"/>
            <a:ext cx="7650106" cy="684133"/>
          </a:xfrm>
          <a:prstGeom prst="rect">
            <a:avLst/>
          </a:prstGeom>
          <a:noFill/>
          <a:ln/>
        </p:spPr>
        <p:txBody>
          <a:bodyPr wrap="square" lIns="0" tIns="0" rIns="0" bIns="0" rtlCol="0" anchor="t"/>
          <a:lstStyle/>
          <a:p>
            <a:pPr>
              <a:lnSpc>
                <a:spcPts val="2650"/>
              </a:lnSpc>
            </a:pPr>
            <a:r>
              <a:rPr lang="en-US" sz="2000" dirty="0" smtClean="0"/>
              <a:t>Designed the mobile app for a smooth user experience with live prices, historical trends, and future predictions.</a:t>
            </a:r>
            <a:endParaRPr lang="en-US" sz="2000" dirty="0"/>
          </a:p>
        </p:txBody>
      </p:sp>
      <p:sp>
        <p:nvSpPr>
          <p:cNvPr id="13" name="Shape 10"/>
          <p:cNvSpPr/>
          <p:nvPr/>
        </p:nvSpPr>
        <p:spPr>
          <a:xfrm>
            <a:off x="713135" y="5803443"/>
            <a:ext cx="8329264" cy="1124381"/>
          </a:xfrm>
          <a:prstGeom prst="roundRect">
            <a:avLst>
              <a:gd name="adj" fmla="val 5651"/>
            </a:avLst>
          </a:prstGeom>
          <a:solidFill>
            <a:srgbClr val="E2E3E9"/>
          </a:solidFill>
          <a:ln w="7620">
            <a:solidFill>
              <a:srgbClr val="C8C9CF"/>
            </a:solidFill>
            <a:prstDash val="solid"/>
          </a:ln>
        </p:spPr>
      </p:sp>
      <p:sp>
        <p:nvSpPr>
          <p:cNvPr id="15" name="Text 12"/>
          <p:cNvSpPr/>
          <p:nvPr/>
        </p:nvSpPr>
        <p:spPr>
          <a:xfrm>
            <a:off x="846782" y="5925092"/>
            <a:ext cx="6017419" cy="342067"/>
          </a:xfrm>
          <a:prstGeom prst="rect">
            <a:avLst/>
          </a:prstGeom>
          <a:noFill/>
          <a:ln/>
        </p:spPr>
        <p:txBody>
          <a:bodyPr wrap="none" lIns="0" tIns="0" rIns="0" bIns="0" rtlCol="0" anchor="t"/>
          <a:lstStyle/>
          <a:p>
            <a:pPr>
              <a:lnSpc>
                <a:spcPts val="2650"/>
              </a:lnSpc>
            </a:pPr>
            <a:r>
              <a:rPr lang="en-US" sz="2000" dirty="0" smtClean="0"/>
              <a:t>The app offers insights and visualizations, suitable for both beginners </a:t>
            </a:r>
          </a:p>
          <a:p>
            <a:pPr>
              <a:lnSpc>
                <a:spcPts val="2650"/>
              </a:lnSpc>
            </a:pPr>
            <a:r>
              <a:rPr lang="en-US" sz="2000" dirty="0" smtClean="0"/>
              <a:t>and experienced traders.</a:t>
            </a:r>
            <a:endParaRPr lang="en-US" sz="2000" dirty="0"/>
          </a:p>
        </p:txBody>
      </p:sp>
      <p:pic>
        <p:nvPicPr>
          <p:cNvPr id="16" name="Picture 5" descr="Stock Market Analysis And Prediction | Dev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5014" y="0"/>
            <a:ext cx="5275385"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922" y="374027"/>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Problem Statement</a:t>
            </a:r>
            <a:endParaRPr lang="en-US" sz="4850" dirty="0"/>
          </a:p>
        </p:txBody>
      </p:sp>
      <p:sp>
        <p:nvSpPr>
          <p:cNvPr id="9" name="Text 1"/>
          <p:cNvSpPr/>
          <p:nvPr/>
        </p:nvSpPr>
        <p:spPr>
          <a:xfrm>
            <a:off x="696992" y="1797606"/>
            <a:ext cx="7750016" cy="5575651"/>
          </a:xfrm>
          <a:prstGeom prst="rect">
            <a:avLst/>
          </a:prstGeom>
          <a:noFill/>
          <a:ln/>
        </p:spPr>
        <p:txBody>
          <a:bodyPr wrap="square" lIns="0" tIns="0" rIns="0" bIns="0" rtlCol="0" anchor="t"/>
          <a:lstStyle/>
          <a:p>
            <a:pPr>
              <a:lnSpc>
                <a:spcPts val="2500"/>
              </a:lnSpc>
            </a:pPr>
            <a:r>
              <a:rPr lang="en-US" sz="2400" dirty="0" smtClean="0">
                <a:cs typeface="Times New Roman" pitchFamily="18" charset="0"/>
              </a:rPr>
              <a:t>We have developed a mobile application that predicts stock prices using machine learning, combining an Android frontend, a Flask backend, and an LSTM-based model. The app uses historical stock data to train the model, which processes user queries and delivers predictions in real-time. Integrated with Yahoo Finance for up-to-date data, the app ensures accurate and personalized predictions, with secure user authentication and activity logs. This project showcases the power of machine learning, mobile, and web technologies to provide accessible stock insights for users, even those with limited technical knowledge. It serves as a foundation for future improvements, such as advanced analytics and personalized suggestions.</a:t>
            </a:r>
            <a:endParaRPr lang="en-US" sz="2400" dirty="0">
              <a:cs typeface="Times New Roman" pitchFamily="18" charset="0"/>
            </a:endParaRPr>
          </a:p>
        </p:txBody>
      </p:sp>
      <p:pic>
        <p:nvPicPr>
          <p:cNvPr id="10"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11" name="Image 1" descr="preencoded.png"/>
          <p:cNvPicPr>
            <a:picLocks noChangeAspect="1"/>
          </p:cNvPicPr>
          <p:nvPr/>
        </p:nvPicPr>
        <p:blipFill>
          <a:blip r:embed="rId4"/>
          <a:stretch>
            <a:fillRect/>
          </a:stretch>
        </p:blipFill>
        <p:spPr>
          <a:xfrm>
            <a:off x="9390578" y="2808208"/>
            <a:ext cx="4993243" cy="2613184"/>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2" name="Text 0"/>
          <p:cNvSpPr/>
          <p:nvPr/>
        </p:nvSpPr>
        <p:spPr>
          <a:xfrm>
            <a:off x="581200" y="389623"/>
            <a:ext cx="6681430" cy="644485"/>
          </a:xfrm>
          <a:prstGeom prst="rect">
            <a:avLst/>
          </a:prstGeom>
          <a:noFill/>
          <a:ln/>
        </p:spPr>
        <p:txBody>
          <a:bodyPr wrap="none" lIns="0" tIns="0" rIns="0" bIns="0" rtlCol="0" anchor="t"/>
          <a:lstStyle/>
          <a:p>
            <a:pPr marL="0" indent="0">
              <a:lnSpc>
                <a:spcPts val="5050"/>
              </a:lnSpc>
              <a:buNone/>
            </a:pPr>
            <a:r>
              <a:rPr lang="en-US" sz="4850" dirty="0">
                <a:solidFill>
                  <a:srgbClr val="505468"/>
                </a:solidFill>
                <a:latin typeface="Instrument Sans" pitchFamily="34" charset="0"/>
                <a:ea typeface="Instrument Sans" pitchFamily="34" charset="-122"/>
                <a:cs typeface="Instrument Sans" pitchFamily="34" charset="-120"/>
              </a:rPr>
              <a:t>Literature Review Summary</a:t>
            </a:r>
            <a:endParaRPr lang="en-US" sz="4850" dirty="0"/>
          </a:p>
        </p:txBody>
      </p:sp>
      <p:sp>
        <p:nvSpPr>
          <p:cNvPr id="33" name="Text 1"/>
          <p:cNvSpPr/>
          <p:nvPr/>
        </p:nvSpPr>
        <p:spPr>
          <a:xfrm>
            <a:off x="581200" y="1476989"/>
            <a:ext cx="7700248" cy="1319689"/>
          </a:xfrm>
          <a:prstGeom prst="rect">
            <a:avLst/>
          </a:prstGeom>
          <a:noFill/>
          <a:ln/>
        </p:spPr>
        <p:txBody>
          <a:bodyPr wrap="square" lIns="0" tIns="0" rIns="0" bIns="0" rtlCol="0" anchor="t"/>
          <a:lstStyle/>
          <a:p>
            <a:pPr marL="0" indent="0">
              <a:lnSpc>
                <a:spcPts val="2550"/>
              </a:lnSpc>
              <a:buNone/>
            </a:pPr>
            <a:r>
              <a:rPr lang="en-US" dirty="0">
                <a:latin typeface="Instrument Sans" pitchFamily="34" charset="0"/>
                <a:ea typeface="Instrument Sans" pitchFamily="34" charset="-122"/>
                <a:cs typeface="Instrument Sans" pitchFamily="34" charset="-120"/>
              </a:rPr>
              <a:t>A comprehensive literature review was conducted to analyze existing approaches to stock price prediction. The review covered various machine learning techniques, including linear regression, support vector machines, and neural networks.</a:t>
            </a:r>
            <a:endParaRPr lang="en-US" dirty="0"/>
          </a:p>
        </p:txBody>
      </p:sp>
      <p:graphicFrame>
        <p:nvGraphicFramePr>
          <p:cNvPr id="51" name="Table 50"/>
          <p:cNvGraphicFramePr>
            <a:graphicFrameLocks noGrp="1"/>
          </p:cNvGraphicFramePr>
          <p:nvPr>
            <p:extLst>
              <p:ext uri="{D42A27DB-BD31-4B8C-83A1-F6EECF244321}">
                <p14:modId xmlns:p14="http://schemas.microsoft.com/office/powerpoint/2010/main" val="3694725471"/>
              </p:ext>
            </p:extLst>
          </p:nvPr>
        </p:nvGraphicFramePr>
        <p:xfrm>
          <a:off x="457200" y="2985364"/>
          <a:ext cx="8229600" cy="4513911"/>
        </p:xfrm>
        <a:graphic>
          <a:graphicData uri="http://schemas.openxmlformats.org/drawingml/2006/table">
            <a:tbl>
              <a:tblPr firstRow="1" bandRow="1">
                <a:tableStyleId>{5C22544A-7EE6-4342-B048-85BDC9FD1C3A}</a:tableStyleId>
              </a:tblPr>
              <a:tblGrid>
                <a:gridCol w="2743200"/>
                <a:gridCol w="2743200"/>
                <a:gridCol w="2743200"/>
              </a:tblGrid>
              <a:tr h="960981">
                <a:tc>
                  <a:txBody>
                    <a:bodyPr/>
                    <a:lstStyle/>
                    <a:p>
                      <a:pPr algn="ctr">
                        <a:defRPr sz="1400" b="1">
                          <a:solidFill>
                            <a:srgbClr val="333333"/>
                          </a:solidFill>
                        </a:defRPr>
                      </a:pPr>
                      <a:r>
                        <a:rPr sz="2000" dirty="0">
                          <a:solidFill>
                            <a:schemeClr val="tx1"/>
                          </a:solidFill>
                        </a:rPr>
                        <a:t>Technique</a:t>
                      </a:r>
                    </a:p>
                  </a:txBody>
                  <a:tcPr/>
                </a:tc>
                <a:tc>
                  <a:txBody>
                    <a:bodyPr/>
                    <a:lstStyle/>
                    <a:p>
                      <a:pPr algn="ctr">
                        <a:defRPr sz="1400" b="1">
                          <a:solidFill>
                            <a:srgbClr val="333333"/>
                          </a:solidFill>
                        </a:defRPr>
                      </a:pPr>
                      <a:r>
                        <a:rPr sz="2000" dirty="0">
                          <a:solidFill>
                            <a:schemeClr val="tx1"/>
                          </a:solidFill>
                        </a:rPr>
                        <a:t>Strengths</a:t>
                      </a:r>
                    </a:p>
                  </a:txBody>
                  <a:tcPr/>
                </a:tc>
                <a:tc>
                  <a:txBody>
                    <a:bodyPr/>
                    <a:lstStyle/>
                    <a:p>
                      <a:pPr algn="ctr">
                        <a:defRPr sz="1400" b="1">
                          <a:solidFill>
                            <a:srgbClr val="333333"/>
                          </a:solidFill>
                        </a:defRPr>
                      </a:pPr>
                      <a:r>
                        <a:rPr sz="2000" dirty="0">
                          <a:solidFill>
                            <a:schemeClr val="tx1"/>
                          </a:solidFill>
                        </a:rPr>
                        <a:t>Weaknesses</a:t>
                      </a:r>
                    </a:p>
                  </a:txBody>
                  <a:tcPr/>
                </a:tc>
              </a:tr>
              <a:tr h="960981">
                <a:tc>
                  <a:txBody>
                    <a:bodyPr/>
                    <a:lstStyle/>
                    <a:p>
                      <a:pPr algn="ctr">
                        <a:defRPr sz="1200">
                          <a:solidFill>
                            <a:srgbClr val="333333"/>
                          </a:solidFill>
                        </a:defRPr>
                      </a:pPr>
                      <a:r>
                        <a:rPr sz="2000" dirty="0">
                          <a:solidFill>
                            <a:schemeClr val="tx1"/>
                          </a:solidFill>
                        </a:rPr>
                        <a:t>Random Forest</a:t>
                      </a:r>
                    </a:p>
                  </a:txBody>
                  <a:tcPr/>
                </a:tc>
                <a:tc>
                  <a:txBody>
                    <a:bodyPr/>
                    <a:lstStyle/>
                    <a:p>
                      <a:pPr algn="l">
                        <a:defRPr sz="1200">
                          <a:solidFill>
                            <a:srgbClr val="333333"/>
                          </a:solidFill>
                        </a:defRPr>
                      </a:pPr>
                      <a:r>
                        <a:rPr sz="2000" dirty="0" smtClean="0">
                          <a:solidFill>
                            <a:schemeClr val="tx1"/>
                          </a:solidFill>
                        </a:rPr>
                        <a:t>Ensemble-based approach</a:t>
                      </a:r>
                      <a:endParaRPr sz="2000" dirty="0">
                        <a:solidFill>
                          <a:schemeClr val="tx1"/>
                        </a:solidFill>
                      </a:endParaRPr>
                    </a:p>
                  </a:txBody>
                  <a:tcPr/>
                </a:tc>
                <a:tc>
                  <a:txBody>
                    <a:bodyPr/>
                    <a:lstStyle/>
                    <a:p>
                      <a:pPr algn="l">
                        <a:defRPr sz="1200">
                          <a:solidFill>
                            <a:srgbClr val="333333"/>
                          </a:solidFill>
                        </a:defRPr>
                      </a:pPr>
                      <a:r>
                        <a:rPr sz="2000" dirty="0">
                          <a:solidFill>
                            <a:schemeClr val="tx1"/>
                          </a:solidFill>
                        </a:rPr>
                        <a:t>Can be inaccurate for complex datasets.</a:t>
                      </a:r>
                    </a:p>
                  </a:txBody>
                  <a:tcPr/>
                </a:tc>
              </a:tr>
              <a:tr h="1281309">
                <a:tc>
                  <a:txBody>
                    <a:bodyPr/>
                    <a:lstStyle/>
                    <a:p>
                      <a:pPr algn="ctr">
                        <a:defRPr sz="1200">
                          <a:solidFill>
                            <a:srgbClr val="333333"/>
                          </a:solidFill>
                        </a:defRPr>
                      </a:pPr>
                      <a:r>
                        <a:rPr sz="2000" dirty="0">
                          <a:solidFill>
                            <a:schemeClr val="tx1"/>
                          </a:solidFill>
                        </a:rPr>
                        <a:t>Support Vector Machines</a:t>
                      </a:r>
                    </a:p>
                  </a:txBody>
                  <a:tcPr/>
                </a:tc>
                <a:tc>
                  <a:txBody>
                    <a:bodyPr/>
                    <a:lstStyle/>
                    <a:p>
                      <a:pPr algn="l">
                        <a:defRPr sz="1200">
                          <a:solidFill>
                            <a:srgbClr val="333333"/>
                          </a:solidFill>
                        </a:defRPr>
                      </a:pPr>
                      <a:r>
                        <a:rPr sz="2000" dirty="0">
                          <a:solidFill>
                            <a:schemeClr val="tx1"/>
                          </a:solidFill>
                        </a:rPr>
                        <a:t>Effective for high-dimensional data, robust to outliers.</a:t>
                      </a:r>
                    </a:p>
                  </a:txBody>
                  <a:tcPr/>
                </a:tc>
                <a:tc>
                  <a:txBody>
                    <a:bodyPr/>
                    <a:lstStyle/>
                    <a:p>
                      <a:pPr algn="l">
                        <a:defRPr sz="1200">
                          <a:solidFill>
                            <a:srgbClr val="333333"/>
                          </a:solidFill>
                        </a:defRPr>
                      </a:pPr>
                      <a:r>
                        <a:rPr sz="2000" dirty="0">
                          <a:solidFill>
                            <a:schemeClr val="tx1"/>
                          </a:solidFill>
                        </a:rPr>
                        <a:t>Can be computationally expensive.</a:t>
                      </a:r>
                    </a:p>
                  </a:txBody>
                  <a:tcPr/>
                </a:tc>
              </a:tr>
              <a:tr h="1281309">
                <a:tc>
                  <a:txBody>
                    <a:bodyPr/>
                    <a:lstStyle/>
                    <a:p>
                      <a:pPr algn="ctr">
                        <a:defRPr sz="1200">
                          <a:solidFill>
                            <a:srgbClr val="333333"/>
                          </a:solidFill>
                        </a:defRPr>
                      </a:pPr>
                      <a:r>
                        <a:rPr sz="2000" dirty="0">
                          <a:solidFill>
                            <a:schemeClr val="tx1"/>
                          </a:solidFill>
                        </a:rPr>
                        <a:t>LSTM</a:t>
                      </a:r>
                    </a:p>
                  </a:txBody>
                  <a:tcPr/>
                </a:tc>
                <a:tc>
                  <a:txBody>
                    <a:bodyPr/>
                    <a:lstStyle/>
                    <a:p>
                      <a:pPr algn="l">
                        <a:defRPr sz="1200">
                          <a:solidFill>
                            <a:srgbClr val="333333"/>
                          </a:solidFill>
                        </a:defRPr>
                      </a:pPr>
                      <a:r>
                        <a:rPr sz="2000" dirty="0">
                          <a:solidFill>
                            <a:schemeClr val="tx1"/>
                          </a:solidFill>
                        </a:rPr>
                        <a:t>Powerful for non-linear relationships, can handle complex data.</a:t>
                      </a:r>
                    </a:p>
                  </a:txBody>
                  <a:tcPr/>
                </a:tc>
                <a:tc>
                  <a:txBody>
                    <a:bodyPr/>
                    <a:lstStyle/>
                    <a:p>
                      <a:pPr algn="l">
                        <a:defRPr sz="1200">
                          <a:solidFill>
                            <a:srgbClr val="333333"/>
                          </a:solidFill>
                        </a:defRPr>
                      </a:pPr>
                      <a:r>
                        <a:rPr sz="2000" dirty="0">
                          <a:solidFill>
                            <a:schemeClr val="tx1"/>
                          </a:solidFill>
                        </a:rPr>
                        <a:t>Requires large datasets for training, can be difficult to interpret.</a:t>
                      </a:r>
                    </a:p>
                  </a:txBody>
                  <a:tcPr/>
                </a:tc>
              </a:tr>
            </a:tbl>
          </a:graphicData>
        </a:graphic>
      </p:graphicFrame>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44136" y="116959"/>
            <a:ext cx="5973008" cy="746641"/>
          </a:xfrm>
          <a:prstGeom prst="rect">
            <a:avLst/>
          </a:prstGeom>
          <a:noFill/>
          <a:ln/>
        </p:spPr>
        <p:txBody>
          <a:bodyPr wrap="none" lIns="0" tIns="0" rIns="0" bIns="0" rtlCol="0" anchor="t"/>
          <a:lstStyle/>
          <a:p>
            <a:pPr marL="0" indent="0" algn="l">
              <a:lnSpc>
                <a:spcPts val="5850"/>
              </a:lnSpc>
              <a:buNone/>
            </a:pPr>
            <a:r>
              <a:rPr lang="en-US" sz="4700" dirty="0">
                <a:solidFill>
                  <a:srgbClr val="505468"/>
                </a:solidFill>
                <a:latin typeface="Instrument Sans Semi Bold" pitchFamily="34" charset="0"/>
                <a:ea typeface="Instrument Sans Semi Bold" pitchFamily="34" charset="-122"/>
                <a:cs typeface="Instrument Sans Semi Bold" pitchFamily="34" charset="-120"/>
              </a:rPr>
              <a:t>Methodology</a:t>
            </a:r>
            <a:endParaRPr lang="en-US" sz="4700" dirty="0"/>
          </a:p>
        </p:txBody>
      </p:sp>
      <p:graphicFrame>
        <p:nvGraphicFramePr>
          <p:cNvPr id="20" name="Diagram 19"/>
          <p:cNvGraphicFramePr/>
          <p:nvPr>
            <p:extLst>
              <p:ext uri="{D42A27DB-BD31-4B8C-83A1-F6EECF244321}">
                <p14:modId xmlns:p14="http://schemas.microsoft.com/office/powerpoint/2010/main" val="2354702296"/>
              </p:ext>
            </p:extLst>
          </p:nvPr>
        </p:nvGraphicFramePr>
        <p:xfrm>
          <a:off x="9173029" y="863600"/>
          <a:ext cx="5283199"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 1"/>
          <p:cNvSpPr/>
          <p:nvPr/>
        </p:nvSpPr>
        <p:spPr>
          <a:xfrm>
            <a:off x="444136" y="1378857"/>
            <a:ext cx="8728893" cy="6018138"/>
          </a:xfrm>
          <a:prstGeom prst="rect">
            <a:avLst/>
          </a:prstGeom>
          <a:noFill/>
          <a:ln/>
        </p:spPr>
        <p:txBody>
          <a:bodyPr wrap="square" lIns="0" tIns="0" rIns="0" bIns="0" rtlCol="0" anchor="t"/>
          <a:lstStyle/>
          <a:p>
            <a:pPr marL="342900" indent="-342900">
              <a:buFont typeface="Wingdings" pitchFamily="2" charset="2"/>
              <a:buChar char="Ø"/>
            </a:pPr>
            <a:r>
              <a:rPr lang="en-US" sz="2200" b="1" dirty="0" smtClean="0"/>
              <a:t>Data Collection:</a:t>
            </a:r>
            <a:r>
              <a:rPr lang="en-US" sz="2200" dirty="0" smtClean="0"/>
              <a:t/>
            </a:r>
            <a:br>
              <a:rPr lang="en-US" sz="2200" dirty="0" smtClean="0"/>
            </a:br>
            <a:r>
              <a:rPr lang="en-US" sz="2200" dirty="0" smtClean="0"/>
              <a:t>We gather historical stock prices and trading volumes from sources like Yahoo Finance. The data is updated regularly to maintain prediction accuracy.</a:t>
            </a:r>
          </a:p>
          <a:p>
            <a:pPr marL="342900" indent="-342900">
              <a:buFont typeface="Wingdings" pitchFamily="2" charset="2"/>
              <a:buChar char="Ø"/>
            </a:pPr>
            <a:r>
              <a:rPr lang="en-US" sz="2200" b="1" dirty="0" smtClean="0"/>
              <a:t>Data Preprocessing:</a:t>
            </a:r>
            <a:r>
              <a:rPr lang="en-US" sz="2200" dirty="0" smtClean="0"/>
              <a:t/>
            </a:r>
            <a:br>
              <a:rPr lang="en-US" sz="2200" dirty="0" smtClean="0"/>
            </a:br>
            <a:r>
              <a:rPr lang="en-US" sz="2200" dirty="0" smtClean="0"/>
              <a:t>The data is cleaned by </a:t>
            </a:r>
            <a:r>
              <a:rPr lang="en-US" sz="2000" dirty="0" smtClean="0"/>
              <a:t>handling</a:t>
            </a:r>
            <a:r>
              <a:rPr lang="en-US" sz="2200" dirty="0" smtClean="0"/>
              <a:t> missing values, removing outliers, and normalizing features. It is then split into training and testing sets.</a:t>
            </a:r>
          </a:p>
          <a:p>
            <a:pPr marL="342900" indent="-342900">
              <a:buFont typeface="Wingdings" pitchFamily="2" charset="2"/>
              <a:buChar char="Ø"/>
            </a:pPr>
            <a:r>
              <a:rPr lang="en-US" sz="2200" b="1" dirty="0" smtClean="0"/>
              <a:t>Feature Extraction:</a:t>
            </a:r>
            <a:r>
              <a:rPr lang="en-US" sz="2200" dirty="0" smtClean="0"/>
              <a:t/>
            </a:r>
            <a:br>
              <a:rPr lang="en-US" sz="2200" dirty="0" smtClean="0"/>
            </a:br>
            <a:r>
              <a:rPr lang="en-US" sz="2200" dirty="0" smtClean="0"/>
              <a:t>Key indicators such as moving averages, trends, and volatility are extracted to help the model identify meaningful patterns in stock movements.</a:t>
            </a:r>
          </a:p>
          <a:p>
            <a:pPr marL="342900" indent="-342900">
              <a:buFont typeface="Wingdings" pitchFamily="2" charset="2"/>
              <a:buChar char="Ø"/>
            </a:pPr>
            <a:r>
              <a:rPr lang="en-US" sz="2200" b="1" dirty="0" smtClean="0"/>
              <a:t>Machine Learning Model:</a:t>
            </a:r>
            <a:r>
              <a:rPr lang="en-US" sz="2200" dirty="0" smtClean="0"/>
              <a:t/>
            </a:r>
            <a:br>
              <a:rPr lang="en-US" sz="2200" dirty="0" smtClean="0"/>
            </a:br>
            <a:r>
              <a:rPr lang="en-US" sz="2200" dirty="0" smtClean="0"/>
              <a:t>We use models like Linear Regression and SVM to predict future stock prices, evaluating performance with metrics like Mean Absolute Error (MAE).</a:t>
            </a:r>
          </a:p>
          <a:p>
            <a:pPr marL="342900" indent="-342900">
              <a:buFont typeface="Wingdings" pitchFamily="2" charset="2"/>
              <a:buChar char="Ø"/>
            </a:pPr>
            <a:r>
              <a:rPr lang="en-US" sz="2200" b="1" dirty="0" smtClean="0"/>
              <a:t>Backend Development:</a:t>
            </a:r>
            <a:r>
              <a:rPr lang="en-US" sz="2200" dirty="0" smtClean="0"/>
              <a:t/>
            </a:r>
            <a:br>
              <a:rPr lang="en-US" sz="2200" dirty="0" smtClean="0"/>
            </a:br>
            <a:r>
              <a:rPr lang="en-US" sz="2200" dirty="0" smtClean="0"/>
              <a:t>The Flask-based backend manages user authentication, real-time stock price predictions, and integrates features like news, </a:t>
            </a:r>
            <a:r>
              <a:rPr lang="en-US" sz="2200" dirty="0" err="1" smtClean="0"/>
              <a:t>watchlists</a:t>
            </a:r>
            <a:r>
              <a:rPr lang="en-US" sz="2200" dirty="0" smtClean="0"/>
              <a:t>, and live data for 20 Indian tickers.</a:t>
            </a:r>
          </a:p>
          <a:p>
            <a:pPr marL="342900" indent="-342900">
              <a:buFont typeface="Wingdings" pitchFamily="2" charset="2"/>
              <a:buChar char="Ø"/>
            </a:pPr>
            <a:r>
              <a:rPr lang="en-US" sz="2200" b="1" dirty="0" smtClean="0"/>
              <a:t>Application Development:</a:t>
            </a:r>
            <a:r>
              <a:rPr lang="en-US" sz="2200" dirty="0" smtClean="0"/>
              <a:t/>
            </a:r>
            <a:br>
              <a:rPr lang="en-US" sz="2200" dirty="0" smtClean="0"/>
            </a:br>
            <a:r>
              <a:rPr lang="en-US" sz="2200" dirty="0" smtClean="0"/>
              <a:t>A Kotlin app provides users with real-time stock predictions. </a:t>
            </a:r>
          </a:p>
          <a:p>
            <a:pPr marL="342900" indent="-342900">
              <a:lnSpc>
                <a:spcPts val="3100"/>
              </a:lnSpc>
              <a:buFont typeface="Wingdings" pitchFamily="2" charset="2"/>
              <a:buChar char="Ø"/>
            </a:pPr>
            <a:endParaRPr lang="en-US" sz="2200" dirty="0" smtClean="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7464" y="292026"/>
            <a:ext cx="6797516" cy="771525"/>
          </a:xfrm>
          <a:prstGeom prst="rect">
            <a:avLst/>
          </a:prstGeom>
          <a:noFill/>
          <a:ln/>
        </p:spPr>
        <p:txBody>
          <a:bodyPr wrap="none" lIns="0" tIns="0" rIns="0" bIns="0" rtlCol="0" anchor="t"/>
          <a:lstStyle/>
          <a:p>
            <a:pPr marL="0" indent="0" algn="l">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Implementation </a:t>
            </a:r>
            <a:r>
              <a:rPr lang="en-US" sz="4850" dirty="0" smtClean="0">
                <a:solidFill>
                  <a:srgbClr val="505468"/>
                </a:solidFill>
                <a:latin typeface="Instrument Sans Semi Bold" pitchFamily="34" charset="0"/>
                <a:ea typeface="Instrument Sans Semi Bold" pitchFamily="34" charset="-122"/>
                <a:cs typeface="Instrument Sans Semi Bold" pitchFamily="34" charset="-120"/>
              </a:rPr>
              <a:t>Details</a:t>
            </a:r>
            <a:endParaRPr lang="en-US" sz="4850" dirty="0"/>
          </a:p>
        </p:txBody>
      </p:sp>
      <p:sp>
        <p:nvSpPr>
          <p:cNvPr id="12" name="Text 1"/>
          <p:cNvSpPr/>
          <p:nvPr/>
        </p:nvSpPr>
        <p:spPr>
          <a:xfrm>
            <a:off x="667464" y="1266694"/>
            <a:ext cx="7809071" cy="1220629"/>
          </a:xfrm>
          <a:prstGeom prst="rect">
            <a:avLst/>
          </a:prstGeom>
          <a:noFill/>
          <a:ln/>
        </p:spPr>
        <p:txBody>
          <a:bodyPr wrap="square" lIns="0" tIns="0" rIns="0" bIns="0" rtlCol="0" anchor="t"/>
          <a:lstStyle/>
          <a:p>
            <a:pPr marL="0" indent="0">
              <a:lnSpc>
                <a:spcPts val="2400"/>
              </a:lnSpc>
              <a:buNone/>
            </a:pPr>
            <a:r>
              <a:rPr lang="en-US" dirty="0">
                <a:latin typeface="Instrument Sans" pitchFamily="34" charset="0"/>
                <a:ea typeface="Instrument Sans" pitchFamily="34" charset="-122"/>
                <a:cs typeface="Instrument Sans" pitchFamily="34" charset="-120"/>
              </a:rPr>
              <a:t>The system will be implemented using Python and libraries like Pandas, NumPy, and Scikit-learn. The model will be trained using a combination of technical indicators and fundamental data. These include moving averages, RSI, MACD, company earnings, and revenue.</a:t>
            </a:r>
            <a:endParaRPr lang="en-US" dirty="0"/>
          </a:p>
        </p:txBody>
      </p:sp>
      <p:pic>
        <p:nvPicPr>
          <p:cNvPr id="13" name="Image 2" descr="preencoded.png"/>
          <p:cNvPicPr>
            <a:picLocks noChangeAspect="1"/>
          </p:cNvPicPr>
          <p:nvPr/>
        </p:nvPicPr>
        <p:blipFill>
          <a:blip r:embed="rId3"/>
          <a:stretch>
            <a:fillRect/>
          </a:stretch>
        </p:blipFill>
        <p:spPr>
          <a:xfrm>
            <a:off x="667464" y="2992041"/>
            <a:ext cx="476726" cy="476726"/>
          </a:xfrm>
          <a:prstGeom prst="rect">
            <a:avLst/>
          </a:prstGeom>
        </p:spPr>
      </p:pic>
      <p:sp>
        <p:nvSpPr>
          <p:cNvPr id="14" name="Text 2"/>
          <p:cNvSpPr/>
          <p:nvPr/>
        </p:nvSpPr>
        <p:spPr>
          <a:xfrm>
            <a:off x="667464" y="3659386"/>
            <a:ext cx="2729151" cy="297894"/>
          </a:xfrm>
          <a:prstGeom prst="rect">
            <a:avLst/>
          </a:prstGeom>
          <a:noFill/>
          <a:ln/>
        </p:spPr>
        <p:txBody>
          <a:bodyPr wrap="none" lIns="0" tIns="0" rIns="0" bIns="0" rtlCol="0" anchor="t"/>
          <a:lstStyle/>
          <a:p>
            <a:pPr marL="0" indent="0" algn="l">
              <a:lnSpc>
                <a:spcPts val="2300"/>
              </a:lnSpc>
              <a:buNone/>
            </a:pPr>
            <a:r>
              <a:rPr lang="en-US" sz="1850" b="1" dirty="0" smtClean="0">
                <a:latin typeface="Instrument Sans" pitchFamily="34" charset="0"/>
              </a:rPr>
              <a:t>Tech Stack</a:t>
            </a:r>
          </a:p>
        </p:txBody>
      </p:sp>
      <p:sp>
        <p:nvSpPr>
          <p:cNvPr id="15" name="Text 3"/>
          <p:cNvSpPr/>
          <p:nvPr/>
        </p:nvSpPr>
        <p:spPr>
          <a:xfrm>
            <a:off x="667464" y="4071699"/>
            <a:ext cx="3761542" cy="915472"/>
          </a:xfrm>
          <a:prstGeom prst="rect">
            <a:avLst/>
          </a:prstGeom>
          <a:noFill/>
          <a:ln/>
        </p:spPr>
        <p:txBody>
          <a:bodyPr wrap="square" lIns="0" tIns="0" rIns="0" bIns="0" rtlCol="0" anchor="t"/>
          <a:lstStyle/>
          <a:p>
            <a:pPr marL="285750" indent="-285750" algn="l">
              <a:lnSpc>
                <a:spcPts val="2400"/>
              </a:lnSpc>
              <a:buFont typeface="Arial" pitchFamily="34" charset="0"/>
              <a:buChar char="•"/>
            </a:pPr>
            <a:r>
              <a:rPr lang="en-US" sz="1500" dirty="0">
                <a:latin typeface="Instrument Sans" pitchFamily="34" charset="0"/>
                <a:ea typeface="Instrument Sans" pitchFamily="34" charset="-122"/>
                <a:cs typeface="Instrument Sans" pitchFamily="34" charset="-120"/>
              </a:rPr>
              <a:t>Python </a:t>
            </a:r>
            <a:r>
              <a:rPr lang="en-US" sz="1500" dirty="0" smtClean="0">
                <a:latin typeface="Instrument Sans" pitchFamily="34" charset="0"/>
                <a:ea typeface="Instrument Sans" pitchFamily="34" charset="-122"/>
                <a:cs typeface="Instrument Sans" pitchFamily="34" charset="-120"/>
              </a:rPr>
              <a:t>for ML and data processing</a:t>
            </a:r>
          </a:p>
          <a:p>
            <a:pPr marL="285750" indent="-285750" algn="l">
              <a:lnSpc>
                <a:spcPts val="2400"/>
              </a:lnSpc>
              <a:buFont typeface="Arial" pitchFamily="34" charset="0"/>
              <a:buChar char="•"/>
            </a:pPr>
            <a:r>
              <a:rPr lang="en-US" sz="1500" dirty="0" smtClean="0">
                <a:latin typeface="Instrument Sans" pitchFamily="34" charset="0"/>
              </a:rPr>
              <a:t>Kotlin for Android app UI</a:t>
            </a:r>
          </a:p>
          <a:p>
            <a:pPr marL="285750" indent="-285750" algn="l">
              <a:lnSpc>
                <a:spcPts val="2400"/>
              </a:lnSpc>
              <a:buFont typeface="Arial" pitchFamily="34" charset="0"/>
              <a:buChar char="•"/>
            </a:pPr>
            <a:r>
              <a:rPr lang="en-US" sz="1500" dirty="0" smtClean="0">
                <a:latin typeface="Instrument Sans" pitchFamily="34" charset="0"/>
              </a:rPr>
              <a:t>Flask for backend APIs</a:t>
            </a:r>
            <a:endParaRPr lang="en-US" sz="1500" dirty="0"/>
          </a:p>
        </p:txBody>
      </p:sp>
      <p:pic>
        <p:nvPicPr>
          <p:cNvPr id="16" name="Image 3" descr="preencoded.png"/>
          <p:cNvPicPr>
            <a:picLocks noChangeAspect="1"/>
          </p:cNvPicPr>
          <p:nvPr/>
        </p:nvPicPr>
        <p:blipFill>
          <a:blip r:embed="rId4"/>
          <a:stretch>
            <a:fillRect/>
          </a:stretch>
        </p:blipFill>
        <p:spPr>
          <a:xfrm>
            <a:off x="4714994" y="2992041"/>
            <a:ext cx="476726" cy="476726"/>
          </a:xfrm>
          <a:prstGeom prst="rect">
            <a:avLst/>
          </a:prstGeom>
        </p:spPr>
      </p:pic>
      <p:sp>
        <p:nvSpPr>
          <p:cNvPr id="17" name="Text 4"/>
          <p:cNvSpPr/>
          <p:nvPr/>
        </p:nvSpPr>
        <p:spPr>
          <a:xfrm>
            <a:off x="4714994" y="3659386"/>
            <a:ext cx="2383869" cy="297894"/>
          </a:xfrm>
          <a:prstGeom prst="rect">
            <a:avLst/>
          </a:prstGeom>
          <a:noFill/>
          <a:ln/>
        </p:spPr>
        <p:txBody>
          <a:bodyPr wrap="none" lIns="0" tIns="0" rIns="0" bIns="0" rtlCol="0" anchor="t"/>
          <a:lstStyle/>
          <a:p>
            <a:pPr marL="0" indent="0" algn="l">
              <a:lnSpc>
                <a:spcPts val="2300"/>
              </a:lnSpc>
              <a:buNone/>
            </a:pPr>
            <a:r>
              <a:rPr lang="en-US" sz="1850" b="1" dirty="0">
                <a:latin typeface="Instrument Sans" pitchFamily="34" charset="0"/>
                <a:ea typeface="Instrument Sans" pitchFamily="34" charset="-122"/>
                <a:cs typeface="Instrument Sans" pitchFamily="34" charset="-120"/>
              </a:rPr>
              <a:t>Technical Indicators</a:t>
            </a:r>
            <a:endParaRPr lang="en-US" sz="1850" b="1" dirty="0"/>
          </a:p>
        </p:txBody>
      </p:sp>
      <p:sp>
        <p:nvSpPr>
          <p:cNvPr id="18" name="Text 5"/>
          <p:cNvSpPr/>
          <p:nvPr/>
        </p:nvSpPr>
        <p:spPr>
          <a:xfrm>
            <a:off x="4714994" y="4071699"/>
            <a:ext cx="3761542" cy="915472"/>
          </a:xfrm>
          <a:prstGeom prst="rect">
            <a:avLst/>
          </a:prstGeom>
          <a:noFill/>
          <a:ln/>
        </p:spPr>
        <p:txBody>
          <a:bodyPr wrap="square" lIns="0" tIns="0" rIns="0" bIns="0" rtlCol="0" anchor="t"/>
          <a:lstStyle/>
          <a:p>
            <a:pPr>
              <a:lnSpc>
                <a:spcPts val="2400"/>
              </a:lnSpc>
            </a:pPr>
            <a:r>
              <a:rPr lang="en-US" sz="1500" dirty="0" smtClean="0">
                <a:latin typeface="Instrument Sans" pitchFamily="34" charset="0"/>
                <a:ea typeface="Instrument Sans" pitchFamily="34" charset="-122"/>
                <a:cs typeface="Instrument Sans" pitchFamily="34" charset="-120"/>
              </a:rPr>
              <a:t>Moving average, Relative Strength Index, Moving average convergence divergence, Simple Moving Average, Economics Moving Average</a:t>
            </a:r>
          </a:p>
        </p:txBody>
      </p:sp>
      <p:pic>
        <p:nvPicPr>
          <p:cNvPr id="19" name="Image 4" descr="preencoded.png"/>
          <p:cNvPicPr>
            <a:picLocks noChangeAspect="1"/>
          </p:cNvPicPr>
          <p:nvPr/>
        </p:nvPicPr>
        <p:blipFill>
          <a:blip r:embed="rId5"/>
          <a:stretch>
            <a:fillRect/>
          </a:stretch>
        </p:blipFill>
        <p:spPr>
          <a:xfrm>
            <a:off x="667464" y="5559266"/>
            <a:ext cx="476726" cy="476726"/>
          </a:xfrm>
          <a:prstGeom prst="rect">
            <a:avLst/>
          </a:prstGeom>
        </p:spPr>
      </p:pic>
      <p:sp>
        <p:nvSpPr>
          <p:cNvPr id="20" name="Text 6"/>
          <p:cNvSpPr/>
          <p:nvPr/>
        </p:nvSpPr>
        <p:spPr>
          <a:xfrm>
            <a:off x="667464" y="6226612"/>
            <a:ext cx="2383869" cy="297894"/>
          </a:xfrm>
          <a:prstGeom prst="rect">
            <a:avLst/>
          </a:prstGeom>
          <a:noFill/>
          <a:ln/>
        </p:spPr>
        <p:txBody>
          <a:bodyPr wrap="none" lIns="0" tIns="0" rIns="0" bIns="0" rtlCol="0" anchor="t"/>
          <a:lstStyle/>
          <a:p>
            <a:pPr marL="0" indent="0" algn="l">
              <a:lnSpc>
                <a:spcPts val="2300"/>
              </a:lnSpc>
              <a:buNone/>
            </a:pPr>
            <a:r>
              <a:rPr lang="en-US" sz="1850" b="1" dirty="0">
                <a:latin typeface="Instrument Sans" pitchFamily="34" charset="0"/>
                <a:ea typeface="Instrument Sans" pitchFamily="34" charset="-122"/>
                <a:cs typeface="Instrument Sans" pitchFamily="34" charset="-120"/>
              </a:rPr>
              <a:t>Fundamental Data</a:t>
            </a:r>
            <a:endParaRPr lang="en-US" sz="1850" b="1" dirty="0"/>
          </a:p>
        </p:txBody>
      </p:sp>
      <p:sp>
        <p:nvSpPr>
          <p:cNvPr id="21" name="Text 7"/>
          <p:cNvSpPr/>
          <p:nvPr/>
        </p:nvSpPr>
        <p:spPr>
          <a:xfrm>
            <a:off x="667464" y="6638925"/>
            <a:ext cx="3761542" cy="915472"/>
          </a:xfrm>
          <a:prstGeom prst="rect">
            <a:avLst/>
          </a:prstGeom>
          <a:noFill/>
          <a:ln/>
        </p:spPr>
        <p:txBody>
          <a:bodyPr wrap="square" lIns="0" tIns="0" rIns="0" bIns="0" rtlCol="0" anchor="t"/>
          <a:lstStyle/>
          <a:p>
            <a:pPr marL="0" indent="0" algn="l">
              <a:lnSpc>
                <a:spcPts val="2400"/>
              </a:lnSpc>
              <a:buNone/>
            </a:pPr>
            <a:r>
              <a:rPr lang="en-US" sz="1500" dirty="0">
                <a:latin typeface="Instrument Sans" pitchFamily="34" charset="0"/>
                <a:ea typeface="Instrument Sans" pitchFamily="34" charset="-122"/>
                <a:cs typeface="Instrument Sans" pitchFamily="34" charset="-120"/>
              </a:rPr>
              <a:t>Company earnings, revenue, and other financial metrics will be considered to assess the company's financial health.</a:t>
            </a:r>
            <a:endParaRPr lang="en-US" sz="1500" dirty="0"/>
          </a:p>
        </p:txBody>
      </p:sp>
      <p:pic>
        <p:nvPicPr>
          <p:cNvPr id="22" name="Image 5" descr="preencoded.png"/>
          <p:cNvPicPr>
            <a:picLocks noChangeAspect="1"/>
          </p:cNvPicPr>
          <p:nvPr/>
        </p:nvPicPr>
        <p:blipFill>
          <a:blip r:embed="rId6"/>
          <a:stretch>
            <a:fillRect/>
          </a:stretch>
        </p:blipFill>
        <p:spPr>
          <a:xfrm>
            <a:off x="4714994" y="5559266"/>
            <a:ext cx="476726" cy="476726"/>
          </a:xfrm>
          <a:prstGeom prst="rect">
            <a:avLst/>
          </a:prstGeom>
        </p:spPr>
      </p:pic>
      <p:sp>
        <p:nvSpPr>
          <p:cNvPr id="23" name="Text 8"/>
          <p:cNvSpPr/>
          <p:nvPr/>
        </p:nvSpPr>
        <p:spPr>
          <a:xfrm>
            <a:off x="4714994" y="6226612"/>
            <a:ext cx="2383869" cy="297894"/>
          </a:xfrm>
          <a:prstGeom prst="rect">
            <a:avLst/>
          </a:prstGeom>
          <a:noFill/>
          <a:ln/>
        </p:spPr>
        <p:txBody>
          <a:bodyPr wrap="none" lIns="0" tIns="0" rIns="0" bIns="0" rtlCol="0" anchor="t"/>
          <a:lstStyle/>
          <a:p>
            <a:pPr marL="0" indent="0" algn="l">
              <a:lnSpc>
                <a:spcPts val="2300"/>
              </a:lnSpc>
              <a:buNone/>
            </a:pPr>
            <a:r>
              <a:rPr lang="en-US" sz="1850" b="1" dirty="0">
                <a:latin typeface="Instrument Sans" pitchFamily="34" charset="0"/>
                <a:ea typeface="Instrument Sans" pitchFamily="34" charset="-122"/>
                <a:cs typeface="Instrument Sans" pitchFamily="34" charset="-120"/>
              </a:rPr>
              <a:t>Model Training</a:t>
            </a:r>
            <a:endParaRPr lang="en-US" sz="1850" b="1" dirty="0"/>
          </a:p>
        </p:txBody>
      </p:sp>
      <p:sp>
        <p:nvSpPr>
          <p:cNvPr id="24" name="Text 9"/>
          <p:cNvSpPr/>
          <p:nvPr/>
        </p:nvSpPr>
        <p:spPr>
          <a:xfrm>
            <a:off x="4714994" y="6638925"/>
            <a:ext cx="3761542" cy="915472"/>
          </a:xfrm>
          <a:prstGeom prst="rect">
            <a:avLst/>
          </a:prstGeom>
          <a:noFill/>
          <a:ln/>
        </p:spPr>
        <p:txBody>
          <a:bodyPr wrap="square" lIns="0" tIns="0" rIns="0" bIns="0" rtlCol="0" anchor="t"/>
          <a:lstStyle/>
          <a:p>
            <a:pPr marL="0" indent="0" algn="l">
              <a:lnSpc>
                <a:spcPts val="2400"/>
              </a:lnSpc>
              <a:buNone/>
            </a:pPr>
            <a:r>
              <a:rPr lang="en-US" sz="1500" dirty="0">
                <a:latin typeface="Instrument Sans" pitchFamily="34" charset="0"/>
                <a:ea typeface="Instrument Sans" pitchFamily="34" charset="-122"/>
                <a:cs typeface="Instrument Sans" pitchFamily="34" charset="-120"/>
              </a:rPr>
              <a:t>The model will be trained using supervised learning techniques, with historical data as input and future prices as output.</a:t>
            </a:r>
            <a:endParaRPr lang="en-US" sz="1500" dirty="0"/>
          </a:p>
        </p:txBody>
      </p:sp>
      <p:pic>
        <p:nvPicPr>
          <p:cNvPr id="25" name="Image 0" descr="preencoded.png"/>
          <p:cNvPicPr>
            <a:picLocks noChangeAspect="1"/>
          </p:cNvPicPr>
          <p:nvPr/>
        </p:nvPicPr>
        <p:blipFill>
          <a:blip r:embed="rId7"/>
          <a:stretch>
            <a:fillRect/>
          </a:stretch>
        </p:blipFill>
        <p:spPr>
          <a:xfrm>
            <a:off x="9144000" y="0"/>
            <a:ext cx="5486400" cy="8229600"/>
          </a:xfrm>
          <a:prstGeom prst="rect">
            <a:avLst/>
          </a:prstGeom>
        </p:spPr>
      </p:pic>
      <p:pic>
        <p:nvPicPr>
          <p:cNvPr id="26" name="Image 1" descr="preencoded.png"/>
          <p:cNvPicPr>
            <a:picLocks noChangeAspect="1"/>
          </p:cNvPicPr>
          <p:nvPr/>
        </p:nvPicPr>
        <p:blipFill>
          <a:blip r:embed="rId8"/>
          <a:stretch>
            <a:fillRect/>
          </a:stretch>
        </p:blipFill>
        <p:spPr>
          <a:xfrm>
            <a:off x="9382482" y="2704624"/>
            <a:ext cx="5009436" cy="2820353"/>
          </a:xfrm>
          <a:prstGeom prst="rect">
            <a:avLst/>
          </a:prstGeom>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3644" y="635437"/>
            <a:ext cx="7529513" cy="1441371"/>
          </a:xfrm>
          <a:prstGeom prst="rect">
            <a:avLst/>
          </a:prstGeom>
          <a:noFill/>
          <a:ln/>
        </p:spPr>
        <p:txBody>
          <a:bodyPr wrap="square" lIns="0" tIns="0" rIns="0" bIns="0" rtlCol="0" anchor="t"/>
          <a:lstStyle/>
          <a:p>
            <a:pPr marL="0" indent="0" algn="l">
              <a:lnSpc>
                <a:spcPts val="5650"/>
              </a:lnSpc>
              <a:buNone/>
            </a:pPr>
            <a:r>
              <a:rPr lang="en-US" sz="4500" dirty="0">
                <a:solidFill>
                  <a:srgbClr val="505468"/>
                </a:solidFill>
                <a:latin typeface="Instrument Sans Semi Bold" pitchFamily="34" charset="0"/>
                <a:ea typeface="Instrument Sans Semi Bold" pitchFamily="34" charset="-122"/>
                <a:cs typeface="Instrument Sans Semi Bold" pitchFamily="34" charset="-120"/>
              </a:rPr>
              <a:t>System Architecture and Integration</a:t>
            </a:r>
            <a:endParaRPr lang="en-US" sz="4500" dirty="0"/>
          </a:p>
        </p:txBody>
      </p:sp>
      <p:sp>
        <p:nvSpPr>
          <p:cNvPr id="4" name="Shape 1"/>
          <p:cNvSpPr/>
          <p:nvPr/>
        </p:nvSpPr>
        <p:spPr>
          <a:xfrm>
            <a:off x="6293644" y="2422684"/>
            <a:ext cx="518874" cy="518874"/>
          </a:xfrm>
          <a:prstGeom prst="roundRect">
            <a:avLst>
              <a:gd name="adj" fmla="val 18670"/>
            </a:avLst>
          </a:prstGeom>
          <a:solidFill>
            <a:srgbClr val="E2E3E9"/>
          </a:solidFill>
          <a:ln w="7620">
            <a:solidFill>
              <a:srgbClr val="C8C9CF"/>
            </a:solidFill>
            <a:prstDash val="solid"/>
          </a:ln>
        </p:spPr>
      </p:sp>
      <p:sp>
        <p:nvSpPr>
          <p:cNvPr id="5" name="Text 2"/>
          <p:cNvSpPr/>
          <p:nvPr/>
        </p:nvSpPr>
        <p:spPr>
          <a:xfrm>
            <a:off x="7043142" y="2501860"/>
            <a:ext cx="2883098" cy="360402"/>
          </a:xfrm>
          <a:prstGeom prst="rect">
            <a:avLst/>
          </a:prstGeom>
          <a:noFill/>
          <a:ln/>
        </p:spPr>
        <p:txBody>
          <a:bodyPr wrap="none" lIns="0" tIns="0" rIns="0" bIns="0" rtlCol="0" anchor="t"/>
          <a:lstStyle/>
          <a:p>
            <a:pPr marL="0" indent="0" algn="l">
              <a:lnSpc>
                <a:spcPts val="2800"/>
              </a:lnSpc>
              <a:buNone/>
            </a:pPr>
            <a:r>
              <a:rPr lang="en-US" sz="2250" b="1" dirty="0">
                <a:latin typeface="Instrument Sans Semi Bold" pitchFamily="34" charset="0"/>
                <a:ea typeface="Instrument Sans Semi Bold" pitchFamily="34" charset="-122"/>
                <a:cs typeface="Instrument Sans Semi Bold" pitchFamily="34" charset="-120"/>
              </a:rPr>
              <a:t>Flask Backend</a:t>
            </a:r>
            <a:endParaRPr lang="en-US" sz="2250" b="1" dirty="0"/>
          </a:p>
        </p:txBody>
      </p:sp>
      <p:sp>
        <p:nvSpPr>
          <p:cNvPr id="6" name="Text 3"/>
          <p:cNvSpPr/>
          <p:nvPr/>
        </p:nvSpPr>
        <p:spPr>
          <a:xfrm>
            <a:off x="7043142" y="3000613"/>
            <a:ext cx="6780014" cy="368975"/>
          </a:xfrm>
          <a:prstGeom prst="rect">
            <a:avLst/>
          </a:prstGeom>
          <a:noFill/>
          <a:ln/>
        </p:spPr>
        <p:txBody>
          <a:bodyPr wrap="none" lIns="0" tIns="0" rIns="0" bIns="0" rtlCol="0" anchor="t"/>
          <a:lstStyle/>
          <a:p>
            <a:pPr marL="0" indent="0" algn="l">
              <a:lnSpc>
                <a:spcPts val="2900"/>
              </a:lnSpc>
              <a:buNone/>
            </a:pPr>
            <a:r>
              <a:rPr lang="en-US" sz="1800" dirty="0">
                <a:latin typeface="Instrument Sans Medium" pitchFamily="34" charset="0"/>
                <a:ea typeface="Instrument Sans Medium" pitchFamily="34" charset="-122"/>
                <a:cs typeface="Instrument Sans Medium" pitchFamily="34" charset="-120"/>
              </a:rPr>
              <a:t>APIs for data, predictions, user management.</a:t>
            </a:r>
            <a:endParaRPr lang="en-US" sz="1800" dirty="0"/>
          </a:p>
        </p:txBody>
      </p:sp>
      <p:sp>
        <p:nvSpPr>
          <p:cNvPr id="7" name="Shape 4"/>
          <p:cNvSpPr/>
          <p:nvPr/>
        </p:nvSpPr>
        <p:spPr>
          <a:xfrm>
            <a:off x="6293644" y="3830836"/>
            <a:ext cx="518874" cy="518874"/>
          </a:xfrm>
          <a:prstGeom prst="roundRect">
            <a:avLst>
              <a:gd name="adj" fmla="val 18670"/>
            </a:avLst>
          </a:prstGeom>
          <a:solidFill>
            <a:srgbClr val="E2E3E9"/>
          </a:solidFill>
          <a:ln w="7620">
            <a:solidFill>
              <a:srgbClr val="C8C9CF"/>
            </a:solidFill>
            <a:prstDash val="solid"/>
          </a:ln>
        </p:spPr>
      </p:sp>
      <p:sp>
        <p:nvSpPr>
          <p:cNvPr id="8" name="Text 5"/>
          <p:cNvSpPr/>
          <p:nvPr/>
        </p:nvSpPr>
        <p:spPr>
          <a:xfrm>
            <a:off x="7043142" y="3910013"/>
            <a:ext cx="2883098" cy="360402"/>
          </a:xfrm>
          <a:prstGeom prst="rect">
            <a:avLst/>
          </a:prstGeom>
          <a:noFill/>
          <a:ln/>
        </p:spPr>
        <p:txBody>
          <a:bodyPr wrap="none" lIns="0" tIns="0" rIns="0" bIns="0" rtlCol="0" anchor="t"/>
          <a:lstStyle/>
          <a:p>
            <a:pPr marL="0" indent="0" algn="l">
              <a:lnSpc>
                <a:spcPts val="2800"/>
              </a:lnSpc>
              <a:buNone/>
            </a:pPr>
            <a:r>
              <a:rPr lang="en-US" sz="2250" b="1" dirty="0">
                <a:latin typeface="Instrument Sans Semi Bold" pitchFamily="34" charset="0"/>
                <a:ea typeface="Instrument Sans Semi Bold" pitchFamily="34" charset="-122"/>
                <a:cs typeface="Instrument Sans Semi Bold" pitchFamily="34" charset="-120"/>
              </a:rPr>
              <a:t>Mobile App</a:t>
            </a:r>
            <a:endParaRPr lang="en-US" sz="2250" b="1" dirty="0"/>
          </a:p>
        </p:txBody>
      </p:sp>
      <p:sp>
        <p:nvSpPr>
          <p:cNvPr id="9" name="Text 6"/>
          <p:cNvSpPr/>
          <p:nvPr/>
        </p:nvSpPr>
        <p:spPr>
          <a:xfrm>
            <a:off x="7043142" y="4408765"/>
            <a:ext cx="6780014" cy="368975"/>
          </a:xfrm>
          <a:prstGeom prst="rect">
            <a:avLst/>
          </a:prstGeom>
          <a:noFill/>
          <a:ln/>
        </p:spPr>
        <p:txBody>
          <a:bodyPr wrap="none" lIns="0" tIns="0" rIns="0" bIns="0" rtlCol="0" anchor="t"/>
          <a:lstStyle/>
          <a:p>
            <a:pPr marL="0" indent="0" algn="l">
              <a:lnSpc>
                <a:spcPts val="2900"/>
              </a:lnSpc>
              <a:buNone/>
            </a:pPr>
            <a:r>
              <a:rPr lang="en-US" sz="1800" dirty="0">
                <a:latin typeface="Instrument Sans Medium" pitchFamily="34" charset="0"/>
                <a:ea typeface="Instrument Sans Medium" pitchFamily="34" charset="-122"/>
                <a:cs typeface="Instrument Sans Medium" pitchFamily="34" charset="-120"/>
              </a:rPr>
              <a:t>Kotlin UI for visualizing data and news.</a:t>
            </a:r>
            <a:endParaRPr lang="en-US" sz="1800" dirty="0"/>
          </a:p>
        </p:txBody>
      </p:sp>
      <p:sp>
        <p:nvSpPr>
          <p:cNvPr id="10" name="Shape 7"/>
          <p:cNvSpPr/>
          <p:nvPr/>
        </p:nvSpPr>
        <p:spPr>
          <a:xfrm>
            <a:off x="6293644" y="5238988"/>
            <a:ext cx="518874" cy="518874"/>
          </a:xfrm>
          <a:prstGeom prst="roundRect">
            <a:avLst>
              <a:gd name="adj" fmla="val 18670"/>
            </a:avLst>
          </a:prstGeom>
          <a:solidFill>
            <a:srgbClr val="E2E3E9"/>
          </a:solidFill>
          <a:ln w="7620">
            <a:solidFill>
              <a:srgbClr val="C8C9CF"/>
            </a:solidFill>
            <a:prstDash val="solid"/>
          </a:ln>
        </p:spPr>
      </p:sp>
      <p:sp>
        <p:nvSpPr>
          <p:cNvPr id="11" name="Text 8"/>
          <p:cNvSpPr/>
          <p:nvPr/>
        </p:nvSpPr>
        <p:spPr>
          <a:xfrm>
            <a:off x="7043142" y="5318165"/>
            <a:ext cx="2883098" cy="360402"/>
          </a:xfrm>
          <a:prstGeom prst="rect">
            <a:avLst/>
          </a:prstGeom>
          <a:noFill/>
          <a:ln/>
        </p:spPr>
        <p:txBody>
          <a:bodyPr wrap="none" lIns="0" tIns="0" rIns="0" bIns="0" rtlCol="0" anchor="t"/>
          <a:lstStyle/>
          <a:p>
            <a:pPr marL="0" indent="0" algn="l">
              <a:lnSpc>
                <a:spcPts val="2800"/>
              </a:lnSpc>
              <a:buNone/>
            </a:pPr>
            <a:r>
              <a:rPr lang="en-US" sz="2250" b="1" dirty="0">
                <a:latin typeface="Instrument Sans Semi Bold" pitchFamily="34" charset="0"/>
                <a:ea typeface="Instrument Sans Semi Bold" pitchFamily="34" charset="-122"/>
                <a:cs typeface="Instrument Sans Semi Bold" pitchFamily="34" charset="-120"/>
              </a:rPr>
              <a:t>Database</a:t>
            </a:r>
            <a:endParaRPr lang="en-US" sz="2250" b="1" dirty="0"/>
          </a:p>
        </p:txBody>
      </p:sp>
      <p:sp>
        <p:nvSpPr>
          <p:cNvPr id="12" name="Text 9"/>
          <p:cNvSpPr/>
          <p:nvPr/>
        </p:nvSpPr>
        <p:spPr>
          <a:xfrm>
            <a:off x="7043142" y="5816918"/>
            <a:ext cx="6780014" cy="368975"/>
          </a:xfrm>
          <a:prstGeom prst="rect">
            <a:avLst/>
          </a:prstGeom>
          <a:noFill/>
          <a:ln/>
        </p:spPr>
        <p:txBody>
          <a:bodyPr wrap="none" lIns="0" tIns="0" rIns="0" bIns="0" rtlCol="0" anchor="t"/>
          <a:lstStyle/>
          <a:p>
            <a:pPr marL="0" indent="0" algn="l">
              <a:lnSpc>
                <a:spcPts val="2900"/>
              </a:lnSpc>
              <a:buNone/>
            </a:pPr>
            <a:r>
              <a:rPr lang="en-US" sz="1800" dirty="0">
                <a:latin typeface="Instrument Sans Medium" pitchFamily="34" charset="0"/>
                <a:ea typeface="Instrument Sans Medium" pitchFamily="34" charset="-122"/>
                <a:cs typeface="Instrument Sans Medium" pitchFamily="34" charset="-120"/>
              </a:rPr>
              <a:t>Stores historical data, user profiles, watchlists.</a:t>
            </a:r>
            <a:endParaRPr lang="en-US" sz="1800" dirty="0"/>
          </a:p>
        </p:txBody>
      </p:sp>
      <p:sp>
        <p:nvSpPr>
          <p:cNvPr id="13" name="Shape 10"/>
          <p:cNvSpPr/>
          <p:nvPr/>
        </p:nvSpPr>
        <p:spPr>
          <a:xfrm>
            <a:off x="6293644" y="6647140"/>
            <a:ext cx="518874" cy="518874"/>
          </a:xfrm>
          <a:prstGeom prst="roundRect">
            <a:avLst>
              <a:gd name="adj" fmla="val 18670"/>
            </a:avLst>
          </a:prstGeom>
          <a:solidFill>
            <a:srgbClr val="E2E3E9"/>
          </a:solidFill>
          <a:ln w="7620">
            <a:solidFill>
              <a:srgbClr val="C8C9CF"/>
            </a:solidFill>
            <a:prstDash val="solid"/>
          </a:ln>
        </p:spPr>
      </p:sp>
      <p:sp>
        <p:nvSpPr>
          <p:cNvPr id="14" name="Text 11"/>
          <p:cNvSpPr/>
          <p:nvPr/>
        </p:nvSpPr>
        <p:spPr>
          <a:xfrm>
            <a:off x="7043142" y="6726317"/>
            <a:ext cx="2883098" cy="360402"/>
          </a:xfrm>
          <a:prstGeom prst="rect">
            <a:avLst/>
          </a:prstGeom>
          <a:noFill/>
          <a:ln/>
        </p:spPr>
        <p:txBody>
          <a:bodyPr wrap="none" lIns="0" tIns="0" rIns="0" bIns="0" rtlCol="0" anchor="t"/>
          <a:lstStyle/>
          <a:p>
            <a:pPr marL="0" indent="0" algn="l">
              <a:lnSpc>
                <a:spcPts val="2800"/>
              </a:lnSpc>
              <a:buNone/>
            </a:pPr>
            <a:r>
              <a:rPr lang="en-US" sz="2250" b="1" dirty="0">
                <a:latin typeface="Instrument Sans Semi Bold" pitchFamily="34" charset="0"/>
                <a:ea typeface="Instrument Sans Semi Bold" pitchFamily="34" charset="-122"/>
                <a:cs typeface="Instrument Sans Semi Bold" pitchFamily="34" charset="-120"/>
              </a:rPr>
              <a:t>Live Data</a:t>
            </a:r>
            <a:endParaRPr lang="en-US" sz="2250" b="1" dirty="0"/>
          </a:p>
        </p:txBody>
      </p:sp>
      <p:sp>
        <p:nvSpPr>
          <p:cNvPr id="15" name="Text 12"/>
          <p:cNvSpPr/>
          <p:nvPr/>
        </p:nvSpPr>
        <p:spPr>
          <a:xfrm>
            <a:off x="7043142" y="7225070"/>
            <a:ext cx="6780014" cy="368975"/>
          </a:xfrm>
          <a:prstGeom prst="rect">
            <a:avLst/>
          </a:prstGeom>
          <a:noFill/>
          <a:ln/>
        </p:spPr>
        <p:txBody>
          <a:bodyPr wrap="none" lIns="0" tIns="0" rIns="0" bIns="0" rtlCol="0" anchor="t"/>
          <a:lstStyle/>
          <a:p>
            <a:pPr marL="0" indent="0" algn="l">
              <a:lnSpc>
                <a:spcPts val="2900"/>
              </a:lnSpc>
              <a:buNone/>
            </a:pPr>
            <a:r>
              <a:rPr lang="en-US" sz="1800" dirty="0">
                <a:latin typeface="Instrument Sans Medium" pitchFamily="34" charset="0"/>
                <a:ea typeface="Instrument Sans Medium" pitchFamily="34" charset="-122"/>
                <a:cs typeface="Instrument Sans Medium" pitchFamily="34" charset="-120"/>
              </a:rPr>
              <a:t>Integrated with financial APIs for real-time updates.</a:t>
            </a:r>
            <a:endParaRPr lang="en-US" sz="1800" dirty="0"/>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35197" y="214687"/>
            <a:ext cx="7415927" cy="1543050"/>
          </a:xfrm>
          <a:prstGeom prst="rect">
            <a:avLst/>
          </a:prstGeom>
          <a:noFill/>
          <a:ln/>
        </p:spPr>
        <p:txBody>
          <a:bodyPr wrap="square" lIns="0" tIns="0" rIns="0" bIns="0" rtlCol="0" anchor="t"/>
          <a:lstStyle/>
          <a:p>
            <a:pPr marL="0" indent="0" algn="l">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Results &amp; Performance Evaluation</a:t>
            </a:r>
            <a:endParaRPr lang="en-US" sz="4850" dirty="0"/>
          </a:p>
        </p:txBody>
      </p:sp>
      <p:sp>
        <p:nvSpPr>
          <p:cNvPr id="15" name="Shape 12"/>
          <p:cNvSpPr/>
          <p:nvPr/>
        </p:nvSpPr>
        <p:spPr>
          <a:xfrm>
            <a:off x="6365677" y="4340066"/>
            <a:ext cx="7385447" cy="706517"/>
          </a:xfrm>
          <a:prstGeom prst="rect">
            <a:avLst/>
          </a:prstGeom>
          <a:solidFill>
            <a:srgbClr val="FFFFFF">
              <a:alpha val="4000"/>
            </a:srgbClr>
          </a:solidFill>
          <a:ln/>
        </p:spPr>
      </p:sp>
      <p:sp>
        <p:nvSpPr>
          <p:cNvPr id="25" name="Text 22"/>
          <p:cNvSpPr/>
          <p:nvPr/>
        </p:nvSpPr>
        <p:spPr>
          <a:xfrm>
            <a:off x="6350437" y="6441043"/>
            <a:ext cx="7415927" cy="790099"/>
          </a:xfrm>
          <a:prstGeom prst="rect">
            <a:avLst/>
          </a:prstGeom>
          <a:noFill/>
          <a:ln/>
        </p:spPr>
        <p:txBody>
          <a:bodyPr wrap="squar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LSTM showed highest accuracy and good efficiency on 365-day test data.</a:t>
            </a:r>
            <a:endParaRPr lang="en-US" sz="1900" dirty="0"/>
          </a:p>
        </p:txBody>
      </p:sp>
      <p:pic>
        <p:nvPicPr>
          <p:cNvPr id="2050" name="Picture 2" descr="C:\Users\HP\Desktop\Res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77" y="3016923"/>
            <a:ext cx="7742209" cy="31516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312738"/>
            <a:ext cx="11376660" cy="771525"/>
          </a:xfrm>
          <a:prstGeom prst="rect">
            <a:avLst/>
          </a:prstGeom>
          <a:noFill/>
          <a:ln/>
        </p:spPr>
        <p:txBody>
          <a:bodyPr wrap="none" lIns="0" tIns="0" rIns="0" bIns="0" rtlCol="0" anchor="t"/>
          <a:lstStyle/>
          <a:p>
            <a:pPr marL="0" indent="0" algn="l">
              <a:lnSpc>
                <a:spcPts val="6050"/>
              </a:lnSpc>
              <a:buNone/>
            </a:pPr>
            <a:r>
              <a:rPr lang="en-US" sz="4850" dirty="0">
                <a:solidFill>
                  <a:srgbClr val="505468"/>
                </a:solidFill>
                <a:latin typeface="Instrument Sans Semi Bold" pitchFamily="34" charset="0"/>
                <a:ea typeface="Instrument Sans Semi Bold" pitchFamily="34" charset="-122"/>
                <a:cs typeface="Instrument Sans Semi Bold" pitchFamily="34" charset="-120"/>
              </a:rPr>
              <a:t>App Photos: Interface and Key Features</a:t>
            </a:r>
            <a:endParaRPr lang="en-US" sz="4850" dirty="0"/>
          </a:p>
        </p:txBody>
      </p:sp>
      <p:sp>
        <p:nvSpPr>
          <p:cNvPr id="4" name="Text 1"/>
          <p:cNvSpPr/>
          <p:nvPr/>
        </p:nvSpPr>
        <p:spPr>
          <a:xfrm>
            <a:off x="709615" y="5891461"/>
            <a:ext cx="2994065"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Stock Detail</a:t>
            </a:r>
            <a:endParaRPr lang="en-US" sz="2400" b="1" dirty="0"/>
          </a:p>
        </p:txBody>
      </p:sp>
      <p:sp>
        <p:nvSpPr>
          <p:cNvPr id="5" name="Text 2"/>
          <p:cNvSpPr/>
          <p:nvPr/>
        </p:nvSpPr>
        <p:spPr>
          <a:xfrm>
            <a:off x="709615" y="6293893"/>
            <a:ext cx="2994065" cy="790099"/>
          </a:xfrm>
          <a:prstGeom prst="rect">
            <a:avLst/>
          </a:prstGeom>
          <a:noFill/>
          <a:ln/>
        </p:spPr>
        <p:txBody>
          <a:bodyPr wrap="squar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Historical charts and ML predictions.</a:t>
            </a:r>
            <a:endParaRPr lang="en-US" sz="1900" dirty="0"/>
          </a:p>
        </p:txBody>
      </p:sp>
      <p:sp>
        <p:nvSpPr>
          <p:cNvPr id="7" name="Text 3"/>
          <p:cNvSpPr/>
          <p:nvPr/>
        </p:nvSpPr>
        <p:spPr>
          <a:xfrm>
            <a:off x="4166711" y="5891460"/>
            <a:ext cx="2994184"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News Feed</a:t>
            </a:r>
            <a:endParaRPr lang="en-US" sz="2400" b="1" dirty="0"/>
          </a:p>
        </p:txBody>
      </p:sp>
      <p:sp>
        <p:nvSpPr>
          <p:cNvPr id="8" name="Text 4"/>
          <p:cNvSpPr/>
          <p:nvPr/>
        </p:nvSpPr>
        <p:spPr>
          <a:xfrm>
            <a:off x="4166711" y="6277224"/>
            <a:ext cx="2994184" cy="790099"/>
          </a:xfrm>
          <a:prstGeom prst="rect">
            <a:avLst/>
          </a:prstGeom>
          <a:noFill/>
          <a:ln/>
        </p:spPr>
        <p:txBody>
          <a:bodyPr wrap="squar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Latest market news and updates.</a:t>
            </a:r>
            <a:endParaRPr lang="en-US" sz="1900" dirty="0"/>
          </a:p>
        </p:txBody>
      </p:sp>
      <p:sp>
        <p:nvSpPr>
          <p:cNvPr id="10" name="Text 5"/>
          <p:cNvSpPr/>
          <p:nvPr/>
        </p:nvSpPr>
        <p:spPr>
          <a:xfrm>
            <a:off x="7469505" y="5891459"/>
            <a:ext cx="2994065" cy="385763"/>
          </a:xfrm>
          <a:prstGeom prst="rect">
            <a:avLst/>
          </a:prstGeom>
          <a:noFill/>
          <a:ln/>
        </p:spPr>
        <p:txBody>
          <a:bodyPr wrap="none" lIns="0" tIns="0" rIns="0" bIns="0" rtlCol="0" anchor="t"/>
          <a:lstStyle/>
          <a:p>
            <a:pPr marL="0" indent="0" algn="l">
              <a:lnSpc>
                <a:spcPts val="3000"/>
              </a:lnSpc>
              <a:buNone/>
            </a:pPr>
            <a:r>
              <a:rPr lang="en-US" sz="2400" b="1" dirty="0">
                <a:latin typeface="Instrument Sans Semi Bold" pitchFamily="34" charset="0"/>
                <a:ea typeface="Instrument Sans Semi Bold" pitchFamily="34" charset="-122"/>
                <a:cs typeface="Instrument Sans Semi Bold" pitchFamily="34" charset="-120"/>
              </a:rPr>
              <a:t>Watchlist</a:t>
            </a:r>
            <a:endParaRPr lang="en-US" sz="2400" b="1" dirty="0"/>
          </a:p>
        </p:txBody>
      </p:sp>
      <p:sp>
        <p:nvSpPr>
          <p:cNvPr id="11" name="Text 6"/>
          <p:cNvSpPr/>
          <p:nvPr/>
        </p:nvSpPr>
        <p:spPr>
          <a:xfrm>
            <a:off x="7469505" y="6293893"/>
            <a:ext cx="2994065" cy="790099"/>
          </a:xfrm>
          <a:prstGeom prst="rect">
            <a:avLst/>
          </a:prstGeom>
          <a:noFill/>
          <a:ln/>
        </p:spPr>
        <p:txBody>
          <a:bodyPr wrap="squar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Manage favorite stocks and portfolios.</a:t>
            </a:r>
            <a:endParaRPr lang="en-US" sz="1900" dirty="0"/>
          </a:p>
        </p:txBody>
      </p:sp>
      <p:sp>
        <p:nvSpPr>
          <p:cNvPr id="13" name="Text 7"/>
          <p:cNvSpPr/>
          <p:nvPr/>
        </p:nvSpPr>
        <p:spPr>
          <a:xfrm>
            <a:off x="10579684" y="5891458"/>
            <a:ext cx="2994184" cy="385763"/>
          </a:xfrm>
          <a:prstGeom prst="rect">
            <a:avLst/>
          </a:prstGeom>
          <a:noFill/>
          <a:ln/>
        </p:spPr>
        <p:txBody>
          <a:bodyPr wrap="none" lIns="0" tIns="0" rIns="0" bIns="0" rtlCol="0" anchor="t"/>
          <a:lstStyle/>
          <a:p>
            <a:pPr marL="0" indent="0" algn="l">
              <a:lnSpc>
                <a:spcPts val="3000"/>
              </a:lnSpc>
              <a:buNone/>
            </a:pPr>
            <a:r>
              <a:rPr lang="en-US" sz="2400" dirty="0">
                <a:latin typeface="Instrument Sans Semi Bold" pitchFamily="34" charset="0"/>
                <a:ea typeface="Instrument Sans Semi Bold" pitchFamily="34" charset="-122"/>
                <a:cs typeface="Instrument Sans Semi Bold" pitchFamily="34" charset="-120"/>
              </a:rPr>
              <a:t>Login &amp; Signup</a:t>
            </a:r>
            <a:endParaRPr lang="en-US" sz="2400" dirty="0"/>
          </a:p>
        </p:txBody>
      </p:sp>
      <p:sp>
        <p:nvSpPr>
          <p:cNvPr id="14" name="Text 8"/>
          <p:cNvSpPr/>
          <p:nvPr/>
        </p:nvSpPr>
        <p:spPr>
          <a:xfrm>
            <a:off x="10579684" y="6299607"/>
            <a:ext cx="2994184" cy="790099"/>
          </a:xfrm>
          <a:prstGeom prst="rect">
            <a:avLst/>
          </a:prstGeom>
          <a:noFill/>
          <a:ln/>
        </p:spPr>
        <p:txBody>
          <a:bodyPr wrap="square" lIns="0" tIns="0" rIns="0" bIns="0" rtlCol="0" anchor="t"/>
          <a:lstStyle/>
          <a:p>
            <a:pPr marL="0" indent="0" algn="l">
              <a:lnSpc>
                <a:spcPts val="3100"/>
              </a:lnSpc>
              <a:buNone/>
            </a:pPr>
            <a:r>
              <a:rPr lang="en-US" sz="1900" dirty="0">
                <a:latin typeface="Instrument Sans Medium" pitchFamily="34" charset="0"/>
                <a:ea typeface="Instrument Sans Medium" pitchFamily="34" charset="-122"/>
                <a:cs typeface="Instrument Sans Medium" pitchFamily="34" charset="-120"/>
              </a:rPr>
              <a:t>Secure user authentication pages.</a:t>
            </a:r>
            <a:endParaRPr lang="en-US" sz="1900" dirty="0"/>
          </a:p>
        </p:txBody>
      </p:sp>
      <p:sp>
        <p:nvSpPr>
          <p:cNvPr id="15" name="AutoShape 2" descr="sign_i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4" descr="sign_in.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descr="C:\Users\HP\Desktop\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038" y="1395063"/>
            <a:ext cx="2540000" cy="41556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HP\Desktop\Ma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4" y="1395062"/>
            <a:ext cx="2510971" cy="415563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HP\Desktop\Sign_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9684" y="1394499"/>
            <a:ext cx="2631299" cy="41561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HP\Desktop\new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1062" y="1395063"/>
            <a:ext cx="2484641" cy="4155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136</TotalTime>
  <Words>730</Words>
  <Application>Microsoft Office PowerPoint</Application>
  <PresentationFormat>Custom</PresentationFormat>
  <Paragraphs>103</Paragraphs>
  <Slides>12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Instrument Sans Medium</vt:lpstr>
      <vt:lpstr>Calibri</vt:lpstr>
      <vt:lpstr>Courier New</vt:lpstr>
      <vt:lpstr>Century Gothic</vt:lpstr>
      <vt:lpstr>Wingdings</vt:lpstr>
      <vt:lpstr>Palatino Linotype</vt:lpstr>
      <vt:lpstr>Instrument Sans Semi Bold</vt:lpstr>
      <vt:lpstr>Instrument Sans</vt:lpstr>
      <vt:lpstr>Times New Roman</vt:lpstr>
      <vt:lpstr>Executive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Query ?</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15</cp:revision>
  <dcterms:created xsi:type="dcterms:W3CDTF">2025-05-08T16:35:04Z</dcterms:created>
  <dcterms:modified xsi:type="dcterms:W3CDTF">2025-05-08T18:52:21Z</dcterms:modified>
</cp:coreProperties>
</file>